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olly-Anna Ashford (MED - Staff)" initials="PA(-S" lastIdx="1" clrIdx="0">
    <p:extLst>
      <p:ext uri="{19B8F6BF-5375-455C-9EA6-DF929625EA0E}">
        <p15:presenceInfo xmlns:p15="http://schemas.microsoft.com/office/powerpoint/2012/main" userId="S::uyz06fcu@UEA.AC.UK::4611576e-90d8-42c8-8ee0-8ed1d1b7f2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0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2E517-25B3-42E2-8981-535641BD49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FE59A0C-C85D-4718-A58B-FFC40CC00E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FAD25D5-BAE0-4F5B-AD10-E8A188B69412}"/>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5" name="Footer Placeholder 4">
            <a:extLst>
              <a:ext uri="{FF2B5EF4-FFF2-40B4-BE49-F238E27FC236}">
                <a16:creationId xmlns:a16="http://schemas.microsoft.com/office/drawing/2014/main" id="{B43B2743-1789-4DEE-AE49-DEB3321715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AE0DAF-3835-484D-BC68-04022E9D61B0}"/>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1732649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A4A42-1A09-4D0E-8877-3006B3E1BB4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2ACC31-4D93-46E7-B43A-7773E43F863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D667795-FBF2-4DA7-BD59-4F79C063504F}"/>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5" name="Footer Placeholder 4">
            <a:extLst>
              <a:ext uri="{FF2B5EF4-FFF2-40B4-BE49-F238E27FC236}">
                <a16:creationId xmlns:a16="http://schemas.microsoft.com/office/drawing/2014/main" id="{C589AE4C-FEA2-49DE-AE75-3B6D17AF37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2AB981-FF5B-4BA0-BFDD-EBDC9917934E}"/>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213795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6CB578-DE3D-4559-A723-6239BAD866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776AE21-3B27-404F-9565-A3022F4460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0EE347-14B1-45E7-B1AA-C965A9C2060D}"/>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5" name="Footer Placeholder 4">
            <a:extLst>
              <a:ext uri="{FF2B5EF4-FFF2-40B4-BE49-F238E27FC236}">
                <a16:creationId xmlns:a16="http://schemas.microsoft.com/office/drawing/2014/main" id="{3D4B81BD-CC78-470D-8305-889D5E5130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6AB2FB-B0C0-4EA2-AFB1-12782AE356C4}"/>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4037969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20413-7C14-4AB4-B847-97CEA985701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BBFA77-0FEA-4644-95D6-94758CF717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8AA337-E9CB-4F88-A3F1-056AA4F579C9}"/>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5" name="Footer Placeholder 4">
            <a:extLst>
              <a:ext uri="{FF2B5EF4-FFF2-40B4-BE49-F238E27FC236}">
                <a16:creationId xmlns:a16="http://schemas.microsoft.com/office/drawing/2014/main" id="{A0730B0E-8D2D-4E74-96FF-2BA7007DD4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0F0D39-D6C1-4FE8-AC4A-CCBD82C933E9}"/>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3282919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86B5E-0267-4714-9AE8-94FA8E9ABD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BC38E3A-5D9C-4C23-86E2-854B539677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91B6FC-80E0-473D-89B4-28EBC1210C84}"/>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5" name="Footer Placeholder 4">
            <a:extLst>
              <a:ext uri="{FF2B5EF4-FFF2-40B4-BE49-F238E27FC236}">
                <a16:creationId xmlns:a16="http://schemas.microsoft.com/office/drawing/2014/main" id="{DDA8696F-2B87-4D68-A03D-A2DC1B543F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D2B984-A005-4A5A-B216-E17AF0E0BD9F}"/>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649836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2021B-7134-4835-98D5-E22B03B94A3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A2035F-6EED-4BE8-8691-4992B3C948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7438E7B-990A-4FA8-87A2-BFB9488945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75BAD14-448F-4BA9-ADD0-2D7EB4142541}"/>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6" name="Footer Placeholder 5">
            <a:extLst>
              <a:ext uri="{FF2B5EF4-FFF2-40B4-BE49-F238E27FC236}">
                <a16:creationId xmlns:a16="http://schemas.microsoft.com/office/drawing/2014/main" id="{B89D3248-5F25-49F1-900B-0FE91203621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41A7C5-ACFC-4A3A-8B5F-A3201395E89D}"/>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2259775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2BE54-2869-4038-85BF-BBE35A5175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305EF96-668D-4DDE-A248-7CEA5FBE4A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4C8C51C-DC62-4B7F-AF2B-2ED63428CD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4400EAF-4989-4F22-92B3-D14EEFCDDD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85ECE5-788D-41E2-9244-7EAE5CD7D6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A8B2256-FEFA-4264-8334-9AB7B471487D}"/>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8" name="Footer Placeholder 7">
            <a:extLst>
              <a:ext uri="{FF2B5EF4-FFF2-40B4-BE49-F238E27FC236}">
                <a16:creationId xmlns:a16="http://schemas.microsoft.com/office/drawing/2014/main" id="{10D86104-F534-4D9C-88D1-53E43E01D01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8A8AFC6-F36B-4FAF-8B19-65DE3D88E303}"/>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2680731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18DD1-A6FE-4E86-806F-374F5E48427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81D94D2-294B-42A9-8CF1-F2974C4C2E56}"/>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4" name="Footer Placeholder 3">
            <a:extLst>
              <a:ext uri="{FF2B5EF4-FFF2-40B4-BE49-F238E27FC236}">
                <a16:creationId xmlns:a16="http://schemas.microsoft.com/office/drawing/2014/main" id="{12D2A4FC-77E9-4FA5-B5C1-13B36E8FB66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DA78FD-34D7-4FD5-A658-D34B08EB6EDA}"/>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229872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D77CEC-BF9F-4F7F-9206-4B73FC2D80A2}"/>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3" name="Footer Placeholder 2">
            <a:extLst>
              <a:ext uri="{FF2B5EF4-FFF2-40B4-BE49-F238E27FC236}">
                <a16:creationId xmlns:a16="http://schemas.microsoft.com/office/drawing/2014/main" id="{56E3A24B-6BFF-41A8-9467-A27D0377507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AF1E872-3345-4B54-A21C-7B2C5BBE248B}"/>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2328357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3FD2B-CD5E-4EB9-B918-06038E5C77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FC8D3D-A279-4419-B26C-99FAB0052F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8A10D96-B7A8-401F-8575-E3BAE94B26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93032-F9D2-4D06-826B-6FB37A1C6209}"/>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6" name="Footer Placeholder 5">
            <a:extLst>
              <a:ext uri="{FF2B5EF4-FFF2-40B4-BE49-F238E27FC236}">
                <a16:creationId xmlns:a16="http://schemas.microsoft.com/office/drawing/2014/main" id="{E018CA0C-A31E-4BF9-B432-04BB29C1AB4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958C74-D0AE-4069-A44B-02B5B776C43E}"/>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179799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3A12E-0ECF-4F43-BCEA-91CF647471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8868E47-22E8-4AD8-A75F-604FD705A2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68F0A1C-0876-4478-9B6E-942DB2D419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36F666-1226-4040-A58C-7BC04B5BD5CD}"/>
              </a:ext>
            </a:extLst>
          </p:cNvPr>
          <p:cNvSpPr>
            <a:spLocks noGrp="1"/>
          </p:cNvSpPr>
          <p:nvPr>
            <p:ph type="dt" sz="half" idx="10"/>
          </p:nvPr>
        </p:nvSpPr>
        <p:spPr/>
        <p:txBody>
          <a:bodyPr/>
          <a:lstStyle/>
          <a:p>
            <a:fld id="{678F030A-DC51-453E-AEAC-648E6DAAE5C6}" type="datetimeFigureOut">
              <a:rPr lang="en-GB" smtClean="0"/>
              <a:t>29/06/2022</a:t>
            </a:fld>
            <a:endParaRPr lang="en-GB"/>
          </a:p>
        </p:txBody>
      </p:sp>
      <p:sp>
        <p:nvSpPr>
          <p:cNvPr id="6" name="Footer Placeholder 5">
            <a:extLst>
              <a:ext uri="{FF2B5EF4-FFF2-40B4-BE49-F238E27FC236}">
                <a16:creationId xmlns:a16="http://schemas.microsoft.com/office/drawing/2014/main" id="{6C28E454-CA40-4882-992F-DABDBCD9978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EA686B1-DB7E-46AA-937D-5E85524126B7}"/>
              </a:ext>
            </a:extLst>
          </p:cNvPr>
          <p:cNvSpPr>
            <a:spLocks noGrp="1"/>
          </p:cNvSpPr>
          <p:nvPr>
            <p:ph type="sldNum" sz="quarter" idx="12"/>
          </p:nvPr>
        </p:nvSpPr>
        <p:spPr/>
        <p:txBody>
          <a:bodyPr/>
          <a:lstStyle/>
          <a:p>
            <a:fld id="{0E2BAA8C-C39D-4128-874B-52E26A52CD9F}" type="slidenum">
              <a:rPr lang="en-GB" smtClean="0"/>
              <a:t>‹#›</a:t>
            </a:fld>
            <a:endParaRPr lang="en-GB"/>
          </a:p>
        </p:txBody>
      </p:sp>
    </p:spTree>
    <p:extLst>
      <p:ext uri="{BB962C8B-B14F-4D97-AF65-F5344CB8AC3E}">
        <p14:creationId xmlns:p14="http://schemas.microsoft.com/office/powerpoint/2010/main" val="3163656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318E64-B798-4DA1-B006-8F1BFD1841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30EFA9-AE81-48A3-BF09-B0F6C9A5F3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D1F3B7-22F4-429F-A537-7E5211E0BB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F030A-DC51-453E-AEAC-648E6DAAE5C6}" type="datetimeFigureOut">
              <a:rPr lang="en-GB" smtClean="0"/>
              <a:t>29/06/2022</a:t>
            </a:fld>
            <a:endParaRPr lang="en-GB"/>
          </a:p>
        </p:txBody>
      </p:sp>
      <p:sp>
        <p:nvSpPr>
          <p:cNvPr id="5" name="Footer Placeholder 4">
            <a:extLst>
              <a:ext uri="{FF2B5EF4-FFF2-40B4-BE49-F238E27FC236}">
                <a16:creationId xmlns:a16="http://schemas.microsoft.com/office/drawing/2014/main" id="{C03EE628-B414-456B-86C6-36DD2B0100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D94B6B8-F4CD-456A-963C-7D010297D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2BAA8C-C39D-4128-874B-52E26A52CD9F}" type="slidenum">
              <a:rPr lang="en-GB" smtClean="0"/>
              <a:t>‹#›</a:t>
            </a:fld>
            <a:endParaRPr lang="en-GB"/>
          </a:p>
        </p:txBody>
      </p:sp>
    </p:spTree>
    <p:extLst>
      <p:ext uri="{BB962C8B-B14F-4D97-AF65-F5344CB8AC3E}">
        <p14:creationId xmlns:p14="http://schemas.microsoft.com/office/powerpoint/2010/main" val="3421431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D6B6757-81DE-48D2-B5B9-60FE05E413EC}"/>
              </a:ext>
            </a:extLst>
          </p:cNvPr>
          <p:cNvSpPr txBox="1"/>
          <p:nvPr/>
        </p:nvSpPr>
        <p:spPr>
          <a:xfrm>
            <a:off x="152050" y="6251829"/>
            <a:ext cx="11866880" cy="461665"/>
          </a:xfrm>
          <a:prstGeom prst="rect">
            <a:avLst/>
          </a:prstGeom>
          <a:noFill/>
        </p:spPr>
        <p:txBody>
          <a:bodyPr wrap="square">
            <a:spAutoFit/>
          </a:bodyPr>
          <a:lstStyle/>
          <a:p>
            <a:pPr algn="l"/>
            <a:r>
              <a:rPr lang="en-GB" sz="1200" b="0" i="0" dirty="0">
                <a:solidFill>
                  <a:srgbClr val="000000"/>
                </a:solidFill>
                <a:effectLst/>
                <a:latin typeface="Lato" panose="020F0502020204030203" pitchFamily="34" charset="0"/>
              </a:rPr>
              <a:t>This project is funded by the National Institute for Health Research (NIHR) [Clinical Trials Units (NIHR132544)]. The views expressed are those of the author(s) and not necessarily those of the NIHR or the Department of Health and Social Care.</a:t>
            </a:r>
          </a:p>
        </p:txBody>
      </p:sp>
      <p:pic>
        <p:nvPicPr>
          <p:cNvPr id="5" name="Picture 4" descr="A picture containing text&#10;&#10;Description automatically generated">
            <a:extLst>
              <a:ext uri="{FF2B5EF4-FFF2-40B4-BE49-F238E27FC236}">
                <a16:creationId xmlns:a16="http://schemas.microsoft.com/office/drawing/2014/main" id="{556B9DD3-B9FF-4373-8797-E3092971B9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220" y="5669995"/>
            <a:ext cx="2280263" cy="476730"/>
          </a:xfrm>
          <a:prstGeom prst="rect">
            <a:avLst/>
          </a:prstGeom>
        </p:spPr>
      </p:pic>
      <p:pic>
        <p:nvPicPr>
          <p:cNvPr id="9" name="Picture 8" descr="Logo, company name&#10;&#10;Description automatically generated">
            <a:extLst>
              <a:ext uri="{FF2B5EF4-FFF2-40B4-BE49-F238E27FC236}">
                <a16:creationId xmlns:a16="http://schemas.microsoft.com/office/drawing/2014/main" id="{19876734-73E7-4873-9FFD-85544FFF82A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43619" y="265288"/>
            <a:ext cx="2193285" cy="1401968"/>
          </a:xfrm>
          <a:prstGeom prst="rect">
            <a:avLst/>
          </a:prstGeom>
        </p:spPr>
      </p:pic>
      <p:sp>
        <p:nvSpPr>
          <p:cNvPr id="10" name="TextBox 9">
            <a:extLst>
              <a:ext uri="{FF2B5EF4-FFF2-40B4-BE49-F238E27FC236}">
                <a16:creationId xmlns:a16="http://schemas.microsoft.com/office/drawing/2014/main" id="{38676320-5362-43D0-A9EE-AE3908A60F1A}"/>
              </a:ext>
            </a:extLst>
          </p:cNvPr>
          <p:cNvSpPr txBox="1"/>
          <p:nvPr/>
        </p:nvSpPr>
        <p:spPr>
          <a:xfrm>
            <a:off x="409903" y="2017986"/>
            <a:ext cx="11298621" cy="2585323"/>
          </a:xfrm>
          <a:prstGeom prst="rect">
            <a:avLst/>
          </a:prstGeom>
          <a:noFill/>
        </p:spPr>
        <p:txBody>
          <a:bodyPr wrap="square" rtlCol="0">
            <a:spAutoFit/>
          </a:bodyPr>
          <a:lstStyle/>
          <a:p>
            <a:r>
              <a:rPr lang="en-GB" sz="3600" dirty="0"/>
              <a:t>Data Flow Diagram Template</a:t>
            </a:r>
          </a:p>
          <a:p>
            <a:r>
              <a:rPr lang="en-GB" dirty="0"/>
              <a:t>v1.0, 11/01/2022</a:t>
            </a:r>
          </a:p>
          <a:p>
            <a:endParaRPr lang="en-GB" dirty="0"/>
          </a:p>
          <a:p>
            <a:r>
              <a:rPr lang="en-GB" dirty="0"/>
              <a:t>This template diagram is designed to be adapted and used wherever clarity on data flows in health research is required. For example, a trial protocol, data management plan, or to accompany an application to a national data custodian such as NHS Digital. </a:t>
            </a:r>
          </a:p>
          <a:p>
            <a:endParaRPr lang="en-GB" dirty="0"/>
          </a:p>
          <a:p>
            <a:r>
              <a:rPr lang="en-GB" dirty="0"/>
              <a:t>The level of detail needed will depend on the purpose. </a:t>
            </a:r>
          </a:p>
        </p:txBody>
      </p:sp>
    </p:spTree>
    <p:extLst>
      <p:ext uri="{BB962C8B-B14F-4D97-AF65-F5344CB8AC3E}">
        <p14:creationId xmlns:p14="http://schemas.microsoft.com/office/powerpoint/2010/main" val="71296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F04106E-FEB8-4B39-825C-2E4CE40FC35C}"/>
              </a:ext>
            </a:extLst>
          </p:cNvPr>
          <p:cNvSpPr txBox="1"/>
          <p:nvPr/>
        </p:nvSpPr>
        <p:spPr>
          <a:xfrm>
            <a:off x="0" y="129660"/>
            <a:ext cx="12192000" cy="400110"/>
          </a:xfrm>
          <a:prstGeom prst="rect">
            <a:avLst/>
          </a:prstGeom>
          <a:noFill/>
        </p:spPr>
        <p:txBody>
          <a:bodyPr wrap="square" rtlCol="0">
            <a:spAutoFit/>
          </a:bodyPr>
          <a:lstStyle/>
          <a:p>
            <a:pPr algn="ctr"/>
            <a:r>
              <a:rPr lang="en-GB" sz="2000" b="1" dirty="0"/>
              <a:t>Template Objects</a:t>
            </a:r>
          </a:p>
        </p:txBody>
      </p:sp>
      <p:sp>
        <p:nvSpPr>
          <p:cNvPr id="6" name="Rectangle 5">
            <a:extLst>
              <a:ext uri="{FF2B5EF4-FFF2-40B4-BE49-F238E27FC236}">
                <a16:creationId xmlns:a16="http://schemas.microsoft.com/office/drawing/2014/main" id="{72E6036B-5EA6-480F-BA45-FCF8DC42874D}"/>
              </a:ext>
            </a:extLst>
          </p:cNvPr>
          <p:cNvSpPr/>
          <p:nvPr/>
        </p:nvSpPr>
        <p:spPr>
          <a:xfrm>
            <a:off x="9263916" y="677391"/>
            <a:ext cx="2612272" cy="39179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chemeClr val="tx1"/>
                </a:solidFill>
              </a:rPr>
              <a:t>Other example labels</a:t>
            </a:r>
          </a:p>
          <a:p>
            <a:endParaRPr lang="en-GB" sz="1600" dirty="0">
              <a:solidFill>
                <a:schemeClr val="tx1"/>
              </a:solidFill>
            </a:endParaRPr>
          </a:p>
          <a:p>
            <a:r>
              <a:rPr lang="en-GB" sz="1600" b="1" dirty="0">
                <a:solidFill>
                  <a:schemeClr val="tx1"/>
                </a:solidFill>
              </a:rPr>
              <a:t>Organisation Type, e.g.</a:t>
            </a:r>
          </a:p>
          <a:p>
            <a:pPr marL="285750" indent="-285750">
              <a:buFont typeface="Arial" panose="020B0604020202020204" pitchFamily="34" charset="0"/>
              <a:buChar char="•"/>
            </a:pPr>
            <a:r>
              <a:rPr lang="en-GB" sz="1600" i="1" dirty="0">
                <a:solidFill>
                  <a:schemeClr val="tx1"/>
                </a:solidFill>
              </a:rPr>
              <a:t>Data controller</a:t>
            </a:r>
          </a:p>
          <a:p>
            <a:pPr marL="285750" indent="-285750">
              <a:buFont typeface="Arial" panose="020B0604020202020204" pitchFamily="34" charset="0"/>
              <a:buChar char="•"/>
            </a:pPr>
            <a:r>
              <a:rPr lang="en-GB" sz="1600" i="1" dirty="0">
                <a:solidFill>
                  <a:schemeClr val="tx1"/>
                </a:solidFill>
              </a:rPr>
              <a:t>Data processor</a:t>
            </a:r>
          </a:p>
          <a:p>
            <a:pPr marL="285750" indent="-285750">
              <a:buFont typeface="Arial" panose="020B0604020202020204" pitchFamily="34" charset="0"/>
              <a:buChar char="•"/>
            </a:pPr>
            <a:r>
              <a:rPr lang="en-GB" sz="1600" i="1" dirty="0">
                <a:solidFill>
                  <a:schemeClr val="tx1"/>
                </a:solidFill>
              </a:rPr>
              <a:t>Trusted third party</a:t>
            </a:r>
          </a:p>
          <a:p>
            <a:endParaRPr lang="en-GB" sz="1200" i="1" dirty="0">
              <a:solidFill>
                <a:schemeClr val="tx1"/>
              </a:solidFill>
            </a:endParaRPr>
          </a:p>
          <a:p>
            <a:r>
              <a:rPr lang="en-GB" sz="1600" b="1" dirty="0">
                <a:solidFill>
                  <a:schemeClr val="tx1"/>
                </a:solidFill>
              </a:rPr>
              <a:t>Legal basis for data flow, e.g.</a:t>
            </a:r>
          </a:p>
          <a:p>
            <a:pPr marL="285750" indent="-285750">
              <a:buFont typeface="Arial" panose="020B0604020202020204" pitchFamily="34" charset="0"/>
              <a:buChar char="•"/>
            </a:pPr>
            <a:r>
              <a:rPr lang="en-GB" sz="1600" i="1" dirty="0">
                <a:solidFill>
                  <a:schemeClr val="tx1"/>
                </a:solidFill>
              </a:rPr>
              <a:t>Informed consent</a:t>
            </a:r>
          </a:p>
          <a:p>
            <a:pPr marL="285750" indent="-285750">
              <a:buFont typeface="Arial" panose="020B0604020202020204" pitchFamily="34" charset="0"/>
              <a:buChar char="•"/>
            </a:pPr>
            <a:r>
              <a:rPr lang="en-GB" sz="1600" i="1" dirty="0">
                <a:solidFill>
                  <a:schemeClr val="tx1"/>
                </a:solidFill>
              </a:rPr>
              <a:t>Section 251 approval</a:t>
            </a:r>
          </a:p>
          <a:p>
            <a:pPr marL="285750" indent="-285750">
              <a:buFont typeface="Arial" panose="020B0604020202020204" pitchFamily="34" charset="0"/>
              <a:buChar char="•"/>
            </a:pPr>
            <a:r>
              <a:rPr lang="en-GB" sz="1600" i="1" dirty="0">
                <a:solidFill>
                  <a:schemeClr val="tx1"/>
                </a:solidFill>
              </a:rPr>
              <a:t>Public interest</a:t>
            </a:r>
          </a:p>
          <a:p>
            <a:endParaRPr lang="en-GB" sz="1200" i="1" dirty="0">
              <a:solidFill>
                <a:schemeClr val="tx1"/>
              </a:solidFill>
            </a:endParaRPr>
          </a:p>
          <a:p>
            <a:r>
              <a:rPr lang="en-GB" sz="1600" b="1" i="0" dirty="0">
                <a:solidFill>
                  <a:schemeClr val="tx1"/>
                </a:solidFill>
                <a:effectLst/>
                <a:latin typeface="Frutiger W01"/>
              </a:rPr>
              <a:t>Data Descriptions:</a:t>
            </a:r>
          </a:p>
          <a:p>
            <a:pPr marL="285750" indent="-285750">
              <a:buFont typeface="Arial" panose="020B0604020202020204" pitchFamily="34" charset="0"/>
              <a:buChar char="•"/>
            </a:pPr>
            <a:r>
              <a:rPr lang="en-GB" sz="1600" b="0" i="1" dirty="0">
                <a:solidFill>
                  <a:schemeClr val="tx1"/>
                </a:solidFill>
                <a:effectLst/>
                <a:latin typeface="Frutiger W01"/>
              </a:rPr>
              <a:t>identifiable </a:t>
            </a:r>
          </a:p>
          <a:p>
            <a:pPr marL="285750" indent="-285750">
              <a:buFont typeface="Arial" panose="020B0604020202020204" pitchFamily="34" charset="0"/>
              <a:buChar char="•"/>
            </a:pPr>
            <a:r>
              <a:rPr lang="en-GB" sz="1600" i="1" dirty="0">
                <a:solidFill>
                  <a:schemeClr val="tx1"/>
                </a:solidFill>
                <a:latin typeface="Frutiger W01"/>
              </a:rPr>
              <a:t>p</a:t>
            </a:r>
            <a:r>
              <a:rPr lang="en-GB" sz="1600" b="0" i="1" dirty="0">
                <a:solidFill>
                  <a:schemeClr val="tx1"/>
                </a:solidFill>
                <a:effectLst/>
                <a:latin typeface="Frutiger W01"/>
              </a:rPr>
              <a:t>seudonymised</a:t>
            </a:r>
          </a:p>
          <a:p>
            <a:pPr marL="285750" indent="-285750">
              <a:buFont typeface="Arial" panose="020B0604020202020204" pitchFamily="34" charset="0"/>
              <a:buChar char="•"/>
            </a:pPr>
            <a:r>
              <a:rPr lang="en-GB" sz="1600" b="0" i="1" dirty="0">
                <a:solidFill>
                  <a:schemeClr val="tx1"/>
                </a:solidFill>
                <a:effectLst/>
                <a:latin typeface="Frutiger W01"/>
              </a:rPr>
              <a:t>aggregated</a:t>
            </a:r>
            <a:endParaRPr lang="en-GB" sz="1600" i="1" dirty="0">
              <a:solidFill>
                <a:schemeClr val="tx1"/>
              </a:solidFill>
            </a:endParaRPr>
          </a:p>
        </p:txBody>
      </p:sp>
      <p:grpSp>
        <p:nvGrpSpPr>
          <p:cNvPr id="14" name="Group 13">
            <a:extLst>
              <a:ext uri="{FF2B5EF4-FFF2-40B4-BE49-F238E27FC236}">
                <a16:creationId xmlns:a16="http://schemas.microsoft.com/office/drawing/2014/main" id="{361EACC0-480D-4D1F-99F0-BF4CD4B9F88D}"/>
              </a:ext>
            </a:extLst>
          </p:cNvPr>
          <p:cNvGrpSpPr/>
          <p:nvPr/>
        </p:nvGrpSpPr>
        <p:grpSpPr>
          <a:xfrm>
            <a:off x="6329976" y="678835"/>
            <a:ext cx="2722880" cy="2905760"/>
            <a:chOff x="462280" y="711200"/>
            <a:chExt cx="2722880" cy="2905760"/>
          </a:xfrm>
        </p:grpSpPr>
        <p:sp>
          <p:nvSpPr>
            <p:cNvPr id="5" name="Rectangle 4">
              <a:extLst>
                <a:ext uri="{FF2B5EF4-FFF2-40B4-BE49-F238E27FC236}">
                  <a16:creationId xmlns:a16="http://schemas.microsoft.com/office/drawing/2014/main" id="{98C58EC6-2289-4D51-8607-A47CDB297402}"/>
                </a:ext>
              </a:extLst>
            </p:cNvPr>
            <p:cNvSpPr/>
            <p:nvPr/>
          </p:nvSpPr>
          <p:spPr>
            <a:xfrm>
              <a:off x="462280" y="711200"/>
              <a:ext cx="2722880" cy="2905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chemeClr val="tx1"/>
                  </a:solidFill>
                </a:rPr>
                <a:t>Organisations</a:t>
              </a:r>
            </a:p>
          </p:txBody>
        </p:sp>
        <p:sp>
          <p:nvSpPr>
            <p:cNvPr id="11" name="Rectangle 10">
              <a:extLst>
                <a:ext uri="{FF2B5EF4-FFF2-40B4-BE49-F238E27FC236}">
                  <a16:creationId xmlns:a16="http://schemas.microsoft.com/office/drawing/2014/main" id="{BC187301-E00D-4A3E-AAC1-F90DC3CAC2FC}"/>
                </a:ext>
              </a:extLst>
            </p:cNvPr>
            <p:cNvSpPr/>
            <p:nvPr/>
          </p:nvSpPr>
          <p:spPr>
            <a:xfrm>
              <a:off x="711200" y="1249680"/>
              <a:ext cx="2107812" cy="51816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Source</a:t>
              </a:r>
            </a:p>
          </p:txBody>
        </p:sp>
        <p:sp>
          <p:nvSpPr>
            <p:cNvPr id="13" name="Rectangle: Rounded Corners 12">
              <a:extLst>
                <a:ext uri="{FF2B5EF4-FFF2-40B4-BE49-F238E27FC236}">
                  <a16:creationId xmlns:a16="http://schemas.microsoft.com/office/drawing/2014/main" id="{1973DB7F-E26E-40C5-BEF8-2EC0DA52E6C4}"/>
                </a:ext>
              </a:extLst>
            </p:cNvPr>
            <p:cNvSpPr/>
            <p:nvPr/>
          </p:nvSpPr>
          <p:spPr>
            <a:xfrm>
              <a:off x="711200" y="1971040"/>
              <a:ext cx="2107812" cy="518160"/>
            </a:xfrm>
            <a:prstGeom prst="roundRect">
              <a:avLst>
                <a:gd name="adj" fmla="val 34314"/>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Processor/third party</a:t>
              </a:r>
            </a:p>
          </p:txBody>
        </p:sp>
        <p:sp>
          <p:nvSpPr>
            <p:cNvPr id="16" name="Rectangle 15">
              <a:extLst>
                <a:ext uri="{FF2B5EF4-FFF2-40B4-BE49-F238E27FC236}">
                  <a16:creationId xmlns:a16="http://schemas.microsoft.com/office/drawing/2014/main" id="{4A524F6D-E985-4C2E-98AD-CECF7A9CA957}"/>
                </a:ext>
              </a:extLst>
            </p:cNvPr>
            <p:cNvSpPr/>
            <p:nvPr/>
          </p:nvSpPr>
          <p:spPr>
            <a:xfrm>
              <a:off x="711200" y="2767305"/>
              <a:ext cx="2107812" cy="518160"/>
            </a:xfrm>
            <a:prstGeom prst="rect">
              <a:avLst/>
            </a:prstGeom>
            <a:no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Research Institution</a:t>
              </a:r>
            </a:p>
          </p:txBody>
        </p:sp>
      </p:grpSp>
      <p:grpSp>
        <p:nvGrpSpPr>
          <p:cNvPr id="10" name="Group 9">
            <a:extLst>
              <a:ext uri="{FF2B5EF4-FFF2-40B4-BE49-F238E27FC236}">
                <a16:creationId xmlns:a16="http://schemas.microsoft.com/office/drawing/2014/main" id="{908B3C66-BF52-44F1-BE9C-CDE65AF71697}"/>
              </a:ext>
            </a:extLst>
          </p:cNvPr>
          <p:cNvGrpSpPr/>
          <p:nvPr/>
        </p:nvGrpSpPr>
        <p:grpSpPr>
          <a:xfrm>
            <a:off x="462096" y="3788094"/>
            <a:ext cx="2722880" cy="2905760"/>
            <a:chOff x="462280" y="3820160"/>
            <a:chExt cx="2722880" cy="2905760"/>
          </a:xfrm>
        </p:grpSpPr>
        <p:sp>
          <p:nvSpPr>
            <p:cNvPr id="3" name="Rectangle 2">
              <a:extLst>
                <a:ext uri="{FF2B5EF4-FFF2-40B4-BE49-F238E27FC236}">
                  <a16:creationId xmlns:a16="http://schemas.microsoft.com/office/drawing/2014/main" id="{78460D09-C2C0-4C61-9D65-EE71B656BDE8}"/>
                </a:ext>
              </a:extLst>
            </p:cNvPr>
            <p:cNvSpPr/>
            <p:nvPr/>
          </p:nvSpPr>
          <p:spPr>
            <a:xfrm>
              <a:off x="462280" y="3820160"/>
              <a:ext cx="2722880" cy="2905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chemeClr val="tx1"/>
                  </a:solidFill>
                </a:rPr>
                <a:t>Data Transfer Processes</a:t>
              </a:r>
            </a:p>
          </p:txBody>
        </p:sp>
        <p:sp>
          <p:nvSpPr>
            <p:cNvPr id="9" name="TextBox 8">
              <a:extLst>
                <a:ext uri="{FF2B5EF4-FFF2-40B4-BE49-F238E27FC236}">
                  <a16:creationId xmlns:a16="http://schemas.microsoft.com/office/drawing/2014/main" id="{EB68BD39-FC6C-4CEA-88FF-0BE6F6B31375}"/>
                </a:ext>
              </a:extLst>
            </p:cNvPr>
            <p:cNvSpPr txBox="1"/>
            <p:nvPr/>
          </p:nvSpPr>
          <p:spPr>
            <a:xfrm>
              <a:off x="527798" y="4579420"/>
              <a:ext cx="1647631" cy="2092881"/>
            </a:xfrm>
            <a:prstGeom prst="rect">
              <a:avLst/>
            </a:prstGeom>
            <a:noFill/>
          </p:spPr>
          <p:txBody>
            <a:bodyPr wrap="none" rtlCol="0">
              <a:spAutoFit/>
            </a:bodyPr>
            <a:lstStyle/>
            <a:p>
              <a:r>
                <a:rPr lang="en-GB" sz="1600" dirty="0"/>
                <a:t>Email</a:t>
              </a:r>
            </a:p>
            <a:p>
              <a:endParaRPr lang="en-GB" sz="1600" dirty="0"/>
            </a:p>
            <a:p>
              <a:r>
                <a:rPr lang="en-GB" sz="1600" dirty="0"/>
                <a:t>Encrypted email</a:t>
              </a:r>
            </a:p>
            <a:p>
              <a:endParaRPr lang="en-GB" sz="1600" dirty="0"/>
            </a:p>
            <a:p>
              <a:r>
                <a:rPr lang="en-GB" sz="1600" dirty="0"/>
                <a:t>Secure File </a:t>
              </a:r>
            </a:p>
            <a:p>
              <a:r>
                <a:rPr lang="en-GB" sz="1600" dirty="0"/>
                <a:t>Transfer Protocol </a:t>
              </a:r>
            </a:p>
            <a:p>
              <a:r>
                <a:rPr lang="en-GB" sz="1600" dirty="0"/>
                <a:t>(SFTP)</a:t>
              </a:r>
            </a:p>
            <a:p>
              <a:endParaRPr lang="en-GB" dirty="0"/>
            </a:p>
          </p:txBody>
        </p:sp>
        <p:pic>
          <p:nvPicPr>
            <p:cNvPr id="1026" name="Picture 2" descr="Free vector graphics of Letter">
              <a:extLst>
                <a:ext uri="{FF2B5EF4-FFF2-40B4-BE49-F238E27FC236}">
                  <a16:creationId xmlns:a16="http://schemas.microsoft.com/office/drawing/2014/main" id="{713F8F5C-2C8D-4976-8EE8-276448AB4A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4742" y="4579420"/>
              <a:ext cx="435223" cy="310550"/>
            </a:xfrm>
            <a:prstGeom prst="rect">
              <a:avLst/>
            </a:prstGeom>
            <a:noFill/>
            <a:extLst>
              <a:ext uri="{909E8E84-426E-40DD-AFC4-6F175D3DCCD1}">
                <a14:hiddenFill xmlns:a14="http://schemas.microsoft.com/office/drawing/2010/main">
                  <a:solidFill>
                    <a:srgbClr val="FFFFFF"/>
                  </a:solidFill>
                </a14:hiddenFill>
              </a:ext>
            </a:extLst>
          </p:spPr>
        </p:pic>
        <p:grpSp>
          <p:nvGrpSpPr>
            <p:cNvPr id="15" name="Group 14">
              <a:extLst>
                <a:ext uri="{FF2B5EF4-FFF2-40B4-BE49-F238E27FC236}">
                  <a16:creationId xmlns:a16="http://schemas.microsoft.com/office/drawing/2014/main" id="{5BC30320-B968-4CB9-8A2C-485F274A021B}"/>
                </a:ext>
              </a:extLst>
            </p:cNvPr>
            <p:cNvGrpSpPr/>
            <p:nvPr/>
          </p:nvGrpSpPr>
          <p:grpSpPr>
            <a:xfrm>
              <a:off x="2414742" y="4991570"/>
              <a:ext cx="435223" cy="457544"/>
              <a:chOff x="2414742" y="4668377"/>
              <a:chExt cx="435223" cy="457544"/>
            </a:xfrm>
          </p:grpSpPr>
          <p:pic>
            <p:nvPicPr>
              <p:cNvPr id="12" name="Picture 2" descr="Free vector graphics of Letter">
                <a:extLst>
                  <a:ext uri="{FF2B5EF4-FFF2-40B4-BE49-F238E27FC236}">
                    <a16:creationId xmlns:a16="http://schemas.microsoft.com/office/drawing/2014/main" id="{280A1211-D03C-4591-B868-22ECD01650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4742" y="4815371"/>
                <a:ext cx="435223" cy="3105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ree vector graphics of Padlock">
                <a:extLst>
                  <a:ext uri="{FF2B5EF4-FFF2-40B4-BE49-F238E27FC236}">
                    <a16:creationId xmlns:a16="http://schemas.microsoft.com/office/drawing/2014/main" id="{76FEFAF2-6D3B-44C8-AB52-7407C349EE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22116" y="4668377"/>
                <a:ext cx="210573" cy="299629"/>
              </a:xfrm>
              <a:prstGeom prst="rect">
                <a:avLst/>
              </a:prstGeom>
              <a:noFill/>
              <a:extLst>
                <a:ext uri="{909E8E84-426E-40DD-AFC4-6F175D3DCCD1}">
                  <a14:hiddenFill xmlns:a14="http://schemas.microsoft.com/office/drawing/2010/main">
                    <a:solidFill>
                      <a:srgbClr val="FFFFFF"/>
                    </a:solidFill>
                  </a14:hiddenFill>
                </a:ext>
              </a:extLst>
            </p:spPr>
          </p:pic>
        </p:grpSp>
        <p:sp>
          <p:nvSpPr>
            <p:cNvPr id="17" name="Arrow: Left-Right 16">
              <a:extLst>
                <a:ext uri="{FF2B5EF4-FFF2-40B4-BE49-F238E27FC236}">
                  <a16:creationId xmlns:a16="http://schemas.microsoft.com/office/drawing/2014/main" id="{C1E40B62-E36F-4D3C-A9A0-EA63A8A3407C}"/>
                </a:ext>
              </a:extLst>
            </p:cNvPr>
            <p:cNvSpPr/>
            <p:nvPr/>
          </p:nvSpPr>
          <p:spPr>
            <a:xfrm>
              <a:off x="2213929" y="5649230"/>
              <a:ext cx="788276" cy="400110"/>
            </a:xfrm>
            <a:prstGeom prst="leftRightArrow">
              <a:avLst>
                <a:gd name="adj1" fmla="val 60507"/>
                <a:gd name="adj2" fmla="val 2898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SFTP</a:t>
              </a:r>
            </a:p>
          </p:txBody>
        </p:sp>
        <p:pic>
          <p:nvPicPr>
            <p:cNvPr id="23" name="Picture 4" descr="Free vector graphics of Padlock">
              <a:extLst>
                <a:ext uri="{FF2B5EF4-FFF2-40B4-BE49-F238E27FC236}">
                  <a16:creationId xmlns:a16="http://schemas.microsoft.com/office/drawing/2014/main" id="{4DE0E82A-04A5-4C7E-A458-BBBEC3D237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1632" y="5860001"/>
              <a:ext cx="210573" cy="299629"/>
            </a:xfrm>
            <a:prstGeom prst="rect">
              <a:avLst/>
            </a:prstGeom>
            <a:noFill/>
            <a:extLst>
              <a:ext uri="{909E8E84-426E-40DD-AFC4-6F175D3DCCD1}">
                <a14:hiddenFill xmlns:a14="http://schemas.microsoft.com/office/drawing/2010/main">
                  <a:solidFill>
                    <a:srgbClr val="FFFFFF"/>
                  </a:solidFill>
                </a14:hiddenFill>
              </a:ext>
            </a:extLst>
          </p:spPr>
        </p:pic>
      </p:grpSp>
      <p:sp>
        <p:nvSpPr>
          <p:cNvPr id="21" name="TextBox 20">
            <a:extLst>
              <a:ext uri="{FF2B5EF4-FFF2-40B4-BE49-F238E27FC236}">
                <a16:creationId xmlns:a16="http://schemas.microsoft.com/office/drawing/2014/main" id="{AD8D4277-6B68-4175-ADBA-85071B581F7E}"/>
              </a:ext>
            </a:extLst>
          </p:cNvPr>
          <p:cNvSpPr txBox="1"/>
          <p:nvPr/>
        </p:nvSpPr>
        <p:spPr>
          <a:xfrm>
            <a:off x="462096" y="725802"/>
            <a:ext cx="5745480" cy="2677656"/>
          </a:xfrm>
          <a:prstGeom prst="rect">
            <a:avLst/>
          </a:prstGeom>
          <a:noFill/>
        </p:spPr>
        <p:txBody>
          <a:bodyPr wrap="square" rtlCol="0">
            <a:spAutoFit/>
          </a:bodyPr>
          <a:lstStyle/>
          <a:p>
            <a:r>
              <a:rPr lang="en-GB" sz="1600" dirty="0"/>
              <a:t>Notes:</a:t>
            </a:r>
          </a:p>
          <a:p>
            <a:endParaRPr lang="en-GB" sz="1600" dirty="0"/>
          </a:p>
          <a:p>
            <a:r>
              <a:rPr lang="en-GB" sz="1600" dirty="0"/>
              <a:t>This page contains suggested symbols/objects which may be useful in describing the data flows relating to health data use in research. All objects can be edited to meet the needs of the project and the purpose of the data flow diagram.</a:t>
            </a:r>
          </a:p>
          <a:p>
            <a:endParaRPr lang="en-GB" sz="1600" dirty="0"/>
          </a:p>
          <a:p>
            <a:r>
              <a:rPr lang="en-GB" sz="1600" dirty="0"/>
              <a:t>It is recommended that a key is included on the final diagram, for clarity.</a:t>
            </a:r>
          </a:p>
          <a:p>
            <a:endParaRPr lang="en-GB" dirty="0"/>
          </a:p>
        </p:txBody>
      </p:sp>
      <p:grpSp>
        <p:nvGrpSpPr>
          <p:cNvPr id="18" name="Group 17">
            <a:extLst>
              <a:ext uri="{FF2B5EF4-FFF2-40B4-BE49-F238E27FC236}">
                <a16:creationId xmlns:a16="http://schemas.microsoft.com/office/drawing/2014/main" id="{EB41EFB8-68A2-40A0-A8A9-F5E14955F17E}"/>
              </a:ext>
            </a:extLst>
          </p:cNvPr>
          <p:cNvGrpSpPr/>
          <p:nvPr/>
        </p:nvGrpSpPr>
        <p:grpSpPr>
          <a:xfrm>
            <a:off x="3396036" y="3788094"/>
            <a:ext cx="2722880" cy="2905760"/>
            <a:chOff x="3484880" y="3820160"/>
            <a:chExt cx="2722880" cy="2905760"/>
          </a:xfrm>
        </p:grpSpPr>
        <p:sp>
          <p:nvSpPr>
            <p:cNvPr id="4" name="Rectangle 3">
              <a:extLst>
                <a:ext uri="{FF2B5EF4-FFF2-40B4-BE49-F238E27FC236}">
                  <a16:creationId xmlns:a16="http://schemas.microsoft.com/office/drawing/2014/main" id="{71E4C9B1-9FB2-4FA7-A438-F7759A980F6D}"/>
                </a:ext>
              </a:extLst>
            </p:cNvPr>
            <p:cNvSpPr/>
            <p:nvPr/>
          </p:nvSpPr>
          <p:spPr>
            <a:xfrm>
              <a:off x="3484880" y="3820160"/>
              <a:ext cx="2722880" cy="2905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chemeClr val="tx1"/>
                  </a:solidFill>
                </a:rPr>
                <a:t>Data Storage</a:t>
              </a:r>
            </a:p>
          </p:txBody>
        </p:sp>
        <p:sp>
          <p:nvSpPr>
            <p:cNvPr id="7" name="Cylinder 6">
              <a:extLst>
                <a:ext uri="{FF2B5EF4-FFF2-40B4-BE49-F238E27FC236}">
                  <a16:creationId xmlns:a16="http://schemas.microsoft.com/office/drawing/2014/main" id="{59A01599-4CE5-4E19-B833-AF979A9E5EEB}"/>
                </a:ext>
              </a:extLst>
            </p:cNvPr>
            <p:cNvSpPr/>
            <p:nvPr/>
          </p:nvSpPr>
          <p:spPr>
            <a:xfrm rot="5400000">
              <a:off x="4579721" y="3354601"/>
              <a:ext cx="533196" cy="2477589"/>
            </a:xfrm>
            <a:prstGeom prst="can">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GB" sz="1600" dirty="0">
                  <a:solidFill>
                    <a:schemeClr val="tx1"/>
                  </a:solidFill>
                  <a:ea typeface="Calibri" panose="020F0502020204030204" pitchFamily="34" charset="0"/>
                  <a:cs typeface="Times New Roman" panose="02020603050405020304" pitchFamily="18" charset="0"/>
                </a:rPr>
                <a:t>Cloud storage</a:t>
              </a:r>
              <a:endParaRPr lang="en-GB" sz="1600" dirty="0"/>
            </a:p>
          </p:txBody>
        </p:sp>
        <p:sp>
          <p:nvSpPr>
            <p:cNvPr id="27" name="Cylinder 26">
              <a:extLst>
                <a:ext uri="{FF2B5EF4-FFF2-40B4-BE49-F238E27FC236}">
                  <a16:creationId xmlns:a16="http://schemas.microsoft.com/office/drawing/2014/main" id="{E40C2760-2472-4E74-97D5-84463188EE37}"/>
                </a:ext>
              </a:extLst>
            </p:cNvPr>
            <p:cNvSpPr/>
            <p:nvPr/>
          </p:nvSpPr>
          <p:spPr>
            <a:xfrm>
              <a:off x="3635385" y="5966137"/>
              <a:ext cx="2460615" cy="596142"/>
            </a:xfrm>
            <a:prstGeom prst="can">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600" dirty="0">
                  <a:solidFill>
                    <a:schemeClr val="tx1"/>
                  </a:solidFill>
                  <a:cs typeface="Times New Roman" panose="02020603050405020304" pitchFamily="18" charset="0"/>
                </a:rPr>
                <a:t>Secure Server</a:t>
              </a:r>
            </a:p>
          </p:txBody>
        </p:sp>
      </p:grpSp>
      <p:grpSp>
        <p:nvGrpSpPr>
          <p:cNvPr id="19" name="Group 18">
            <a:extLst>
              <a:ext uri="{FF2B5EF4-FFF2-40B4-BE49-F238E27FC236}">
                <a16:creationId xmlns:a16="http://schemas.microsoft.com/office/drawing/2014/main" id="{7AC1D5F9-84EB-44EE-8684-9DC564F0EB4D}"/>
              </a:ext>
            </a:extLst>
          </p:cNvPr>
          <p:cNvGrpSpPr/>
          <p:nvPr/>
        </p:nvGrpSpPr>
        <p:grpSpPr>
          <a:xfrm>
            <a:off x="6329976" y="3788094"/>
            <a:ext cx="2722880" cy="2905760"/>
            <a:chOff x="6384834" y="3807531"/>
            <a:chExt cx="2722880" cy="2905760"/>
          </a:xfrm>
        </p:grpSpPr>
        <p:sp>
          <p:nvSpPr>
            <p:cNvPr id="24" name="Rectangle 23">
              <a:extLst>
                <a:ext uri="{FF2B5EF4-FFF2-40B4-BE49-F238E27FC236}">
                  <a16:creationId xmlns:a16="http://schemas.microsoft.com/office/drawing/2014/main" id="{56DB451E-0616-4D51-95E5-758942725A08}"/>
                </a:ext>
              </a:extLst>
            </p:cNvPr>
            <p:cNvSpPr/>
            <p:nvPr/>
          </p:nvSpPr>
          <p:spPr>
            <a:xfrm>
              <a:off x="6384834" y="3807531"/>
              <a:ext cx="2722880" cy="2905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chemeClr val="tx1"/>
                  </a:solidFill>
                </a:rPr>
                <a:t>Data Processing</a:t>
              </a:r>
            </a:p>
          </p:txBody>
        </p:sp>
        <p:sp>
          <p:nvSpPr>
            <p:cNvPr id="20" name="TextBox 19">
              <a:extLst>
                <a:ext uri="{FF2B5EF4-FFF2-40B4-BE49-F238E27FC236}">
                  <a16:creationId xmlns:a16="http://schemas.microsoft.com/office/drawing/2014/main" id="{6255EFD9-EEF5-4015-B47D-0E9F647BCF47}"/>
                </a:ext>
              </a:extLst>
            </p:cNvPr>
            <p:cNvSpPr txBox="1"/>
            <p:nvPr/>
          </p:nvSpPr>
          <p:spPr>
            <a:xfrm>
              <a:off x="6415439" y="4390535"/>
              <a:ext cx="1708416" cy="2092881"/>
            </a:xfrm>
            <a:prstGeom prst="rect">
              <a:avLst/>
            </a:prstGeom>
            <a:noFill/>
          </p:spPr>
          <p:txBody>
            <a:bodyPr wrap="none" rtlCol="0">
              <a:spAutoFit/>
            </a:bodyPr>
            <a:lstStyle/>
            <a:p>
              <a:r>
                <a:rPr lang="en-GB" sz="1600" dirty="0"/>
                <a:t>Record linkage</a:t>
              </a:r>
            </a:p>
            <a:p>
              <a:endParaRPr lang="en-GB" sz="1600" dirty="0"/>
            </a:p>
            <a:p>
              <a:r>
                <a:rPr lang="en-GB" sz="1600" dirty="0"/>
                <a:t>De-identification</a:t>
              </a:r>
            </a:p>
            <a:p>
              <a:endParaRPr lang="en-GB" sz="1600" dirty="0"/>
            </a:p>
            <a:p>
              <a:r>
                <a:rPr lang="en-GB" sz="1600" dirty="0"/>
                <a:t>Norwich CTU Data</a:t>
              </a:r>
            </a:p>
            <a:p>
              <a:r>
                <a:rPr lang="en-GB" sz="1600" dirty="0"/>
                <a:t>Linkage and </a:t>
              </a:r>
            </a:p>
            <a:p>
              <a:r>
                <a:rPr lang="en-GB" sz="1600" dirty="0"/>
                <a:t>Pseudonymisation</a:t>
              </a:r>
            </a:p>
            <a:p>
              <a:r>
                <a:rPr lang="en-GB" sz="1600" dirty="0"/>
                <a:t>Tool</a:t>
              </a:r>
            </a:p>
          </p:txBody>
        </p:sp>
        <p:pic>
          <p:nvPicPr>
            <p:cNvPr id="1034" name="Picture 10" descr="Free vector graphics of Link">
              <a:extLst>
                <a:ext uri="{FF2B5EF4-FFF2-40B4-BE49-F238E27FC236}">
                  <a16:creationId xmlns:a16="http://schemas.microsoft.com/office/drawing/2014/main" id="{35885F27-DCA5-4DCB-A1D7-1F376B0E6D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8361822" y="4411267"/>
              <a:ext cx="364255" cy="36425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a:extLst>
                <a:ext uri="{FF2B5EF4-FFF2-40B4-BE49-F238E27FC236}">
                  <a16:creationId xmlns:a16="http://schemas.microsoft.com/office/drawing/2014/main" id="{7CDB6D9F-8A3E-418C-9A5F-F8726E973839}"/>
                </a:ext>
              </a:extLst>
            </p:cNvPr>
            <p:cNvPicPr>
              <a:picLocks noChangeAspect="1"/>
            </p:cNvPicPr>
            <p:nvPr/>
          </p:nvPicPr>
          <p:blipFill>
            <a:blip r:embed="rId5">
              <a:biLevel thresh="75000"/>
            </a:blip>
            <a:stretch>
              <a:fillRect/>
            </a:stretch>
          </p:blipFill>
          <p:spPr>
            <a:xfrm>
              <a:off x="8295424" y="4951491"/>
              <a:ext cx="538278" cy="393552"/>
            </a:xfrm>
            <a:prstGeom prst="rect">
              <a:avLst/>
            </a:prstGeom>
          </p:spPr>
        </p:pic>
        <p:pic>
          <p:nvPicPr>
            <p:cNvPr id="33" name="Picture 32">
              <a:extLst>
                <a:ext uri="{FF2B5EF4-FFF2-40B4-BE49-F238E27FC236}">
                  <a16:creationId xmlns:a16="http://schemas.microsoft.com/office/drawing/2014/main" id="{40497F33-A590-4B90-8D5E-72945D145E67}"/>
                </a:ext>
              </a:extLst>
            </p:cNvPr>
            <p:cNvPicPr>
              <a:picLocks noChangeAspect="1"/>
            </p:cNvPicPr>
            <p:nvPr/>
          </p:nvPicPr>
          <p:blipFill>
            <a:blip r:embed="rId6"/>
            <a:stretch>
              <a:fillRect/>
            </a:stretch>
          </p:blipFill>
          <p:spPr>
            <a:xfrm>
              <a:off x="8200307" y="5496337"/>
              <a:ext cx="753355" cy="965236"/>
            </a:xfrm>
            <a:prstGeom prst="rect">
              <a:avLst/>
            </a:prstGeom>
          </p:spPr>
        </p:pic>
      </p:grpSp>
      <p:grpSp>
        <p:nvGrpSpPr>
          <p:cNvPr id="22" name="Group 21">
            <a:extLst>
              <a:ext uri="{FF2B5EF4-FFF2-40B4-BE49-F238E27FC236}">
                <a16:creationId xmlns:a16="http://schemas.microsoft.com/office/drawing/2014/main" id="{6126EA4A-B67D-460E-83E1-B0364B491090}"/>
              </a:ext>
            </a:extLst>
          </p:cNvPr>
          <p:cNvGrpSpPr/>
          <p:nvPr/>
        </p:nvGrpSpPr>
        <p:grpSpPr>
          <a:xfrm>
            <a:off x="9263916" y="4702629"/>
            <a:ext cx="2612272" cy="2100730"/>
            <a:chOff x="9263916" y="4710036"/>
            <a:chExt cx="2612272" cy="2100730"/>
          </a:xfrm>
        </p:grpSpPr>
        <p:cxnSp>
          <p:nvCxnSpPr>
            <p:cNvPr id="34" name="Straight Arrow Connector 33">
              <a:extLst>
                <a:ext uri="{FF2B5EF4-FFF2-40B4-BE49-F238E27FC236}">
                  <a16:creationId xmlns:a16="http://schemas.microsoft.com/office/drawing/2014/main" id="{52460139-D101-448C-AC45-A79D7DCBB7C9}"/>
                </a:ext>
              </a:extLst>
            </p:cNvPr>
            <p:cNvCxnSpPr>
              <a:cxnSpLocks/>
            </p:cNvCxnSpPr>
            <p:nvPr/>
          </p:nvCxnSpPr>
          <p:spPr>
            <a:xfrm flipV="1">
              <a:off x="10643622" y="5378656"/>
              <a:ext cx="1080000" cy="0"/>
            </a:xfrm>
            <a:prstGeom prst="straightConnector1">
              <a:avLst/>
            </a:prstGeom>
            <a:ln>
              <a:solidFill>
                <a:schemeClr val="tx1"/>
              </a:solidFill>
              <a:prstDash val="lgDashDotDot"/>
              <a:tailEnd type="triangl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538C6C79-1D94-431B-86DC-87B35E352F0A}"/>
                </a:ext>
              </a:extLst>
            </p:cNvPr>
            <p:cNvCxnSpPr/>
            <p:nvPr/>
          </p:nvCxnSpPr>
          <p:spPr>
            <a:xfrm>
              <a:off x="10666987" y="5835342"/>
              <a:ext cx="1080000" cy="0"/>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06E61DF5-1956-4874-B85E-9C226AAFBC11}"/>
                </a:ext>
              </a:extLst>
            </p:cNvPr>
            <p:cNvSpPr txBox="1"/>
            <p:nvPr/>
          </p:nvSpPr>
          <p:spPr>
            <a:xfrm>
              <a:off x="9263916" y="5071828"/>
              <a:ext cx="1536511" cy="1738938"/>
            </a:xfrm>
            <a:prstGeom prst="rect">
              <a:avLst/>
            </a:prstGeom>
            <a:noFill/>
          </p:spPr>
          <p:txBody>
            <a:bodyPr wrap="none" rtlCol="0">
              <a:spAutoFit/>
            </a:bodyPr>
            <a:lstStyle/>
            <a:p>
              <a:r>
                <a:rPr lang="en-GB" sz="1600" dirty="0"/>
                <a:t>Data entry/</a:t>
              </a:r>
            </a:p>
            <a:p>
              <a:r>
                <a:rPr lang="en-GB" sz="1600" dirty="0"/>
                <a:t>generation</a:t>
              </a:r>
            </a:p>
            <a:p>
              <a:endParaRPr lang="en-GB" sz="500" dirty="0"/>
            </a:p>
            <a:p>
              <a:r>
                <a:rPr lang="en-GB" sz="1600" dirty="0"/>
                <a:t>Data transfer</a:t>
              </a:r>
            </a:p>
            <a:p>
              <a:endParaRPr lang="en-GB" sz="500" dirty="0"/>
            </a:p>
            <a:p>
              <a:r>
                <a:rPr lang="en-GB" sz="1600" dirty="0"/>
                <a:t>Key/highlighted </a:t>
              </a:r>
            </a:p>
            <a:p>
              <a:r>
                <a:rPr lang="en-GB" sz="1600" dirty="0"/>
                <a:t>data flow</a:t>
              </a:r>
            </a:p>
            <a:p>
              <a:endParaRPr lang="en-GB" sz="1600" dirty="0"/>
            </a:p>
          </p:txBody>
        </p:sp>
        <p:sp>
          <p:nvSpPr>
            <p:cNvPr id="30" name="Rectangle 29">
              <a:extLst>
                <a:ext uri="{FF2B5EF4-FFF2-40B4-BE49-F238E27FC236}">
                  <a16:creationId xmlns:a16="http://schemas.microsoft.com/office/drawing/2014/main" id="{488D499E-6491-496F-B2A7-FD592E5E9362}"/>
                </a:ext>
              </a:extLst>
            </p:cNvPr>
            <p:cNvSpPr/>
            <p:nvPr/>
          </p:nvSpPr>
          <p:spPr>
            <a:xfrm>
              <a:off x="9263916" y="4710036"/>
              <a:ext cx="2612272" cy="198381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600" b="1" dirty="0">
                  <a:solidFill>
                    <a:schemeClr val="tx1"/>
                  </a:solidFill>
                  <a:latin typeface="Frutiger W01"/>
                </a:rPr>
                <a:t>Data Flow</a:t>
              </a:r>
              <a:endParaRPr lang="en-GB" sz="1600" b="1" dirty="0">
                <a:solidFill>
                  <a:schemeClr val="tx1"/>
                </a:solidFill>
              </a:endParaRPr>
            </a:p>
          </p:txBody>
        </p:sp>
      </p:grpSp>
      <p:cxnSp>
        <p:nvCxnSpPr>
          <p:cNvPr id="35" name="Straight Connector 34">
            <a:extLst>
              <a:ext uri="{FF2B5EF4-FFF2-40B4-BE49-F238E27FC236}">
                <a16:creationId xmlns:a16="http://schemas.microsoft.com/office/drawing/2014/main" id="{34A9CA1F-AFA0-4FA1-870F-AD51E68BB7B5}"/>
              </a:ext>
            </a:extLst>
          </p:cNvPr>
          <p:cNvCxnSpPr>
            <a:cxnSpLocks/>
          </p:cNvCxnSpPr>
          <p:nvPr/>
        </p:nvCxnSpPr>
        <p:spPr>
          <a:xfrm>
            <a:off x="10688007" y="6274300"/>
            <a:ext cx="1080000" cy="0"/>
          </a:xfrm>
          <a:prstGeom prst="line">
            <a:avLst/>
          </a:prstGeom>
          <a:ln w="28575">
            <a:solidFill>
              <a:schemeClr val="accent2"/>
            </a:solidFill>
            <a:tailEnd type="triangle" w="lg" len="lg"/>
          </a:ln>
        </p:spPr>
        <p:style>
          <a:lnRef idx="1">
            <a:schemeClr val="dk1"/>
          </a:lnRef>
          <a:fillRef idx="0">
            <a:schemeClr val="dk1"/>
          </a:fillRef>
          <a:effectRef idx="0">
            <a:schemeClr val="dk1"/>
          </a:effectRef>
          <a:fontRef idx="minor">
            <a:schemeClr val="tx1"/>
          </a:fontRef>
        </p:style>
      </p:cxnSp>
      <p:sp>
        <p:nvSpPr>
          <p:cNvPr id="36" name="Cylinder 35">
            <a:extLst>
              <a:ext uri="{FF2B5EF4-FFF2-40B4-BE49-F238E27FC236}">
                <a16:creationId xmlns:a16="http://schemas.microsoft.com/office/drawing/2014/main" id="{9D3315B4-0100-4BFC-8132-F25EADFC965D}"/>
              </a:ext>
            </a:extLst>
          </p:cNvPr>
          <p:cNvSpPr/>
          <p:nvPr/>
        </p:nvSpPr>
        <p:spPr>
          <a:xfrm>
            <a:off x="3554951" y="5098963"/>
            <a:ext cx="2460615" cy="596142"/>
          </a:xfrm>
          <a:prstGeom prst="can">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600" dirty="0">
                <a:solidFill>
                  <a:schemeClr val="tx1"/>
                </a:solidFill>
                <a:cs typeface="Times New Roman" panose="02020603050405020304" pitchFamily="18" charset="0"/>
              </a:rPr>
              <a:t>Source Database</a:t>
            </a:r>
          </a:p>
        </p:txBody>
      </p:sp>
    </p:spTree>
    <p:extLst>
      <p:ext uri="{BB962C8B-B14F-4D97-AF65-F5344CB8AC3E}">
        <p14:creationId xmlns:p14="http://schemas.microsoft.com/office/powerpoint/2010/main" val="3822606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 name="Picture 95">
            <a:extLst>
              <a:ext uri="{FF2B5EF4-FFF2-40B4-BE49-F238E27FC236}">
                <a16:creationId xmlns:a16="http://schemas.microsoft.com/office/drawing/2014/main" id="{47A8D3FC-3B63-4E69-B57B-07FF699D22B1}"/>
              </a:ext>
            </a:extLst>
          </p:cNvPr>
          <p:cNvPicPr>
            <a:picLocks noChangeAspect="1"/>
          </p:cNvPicPr>
          <p:nvPr/>
        </p:nvPicPr>
        <p:blipFill>
          <a:blip r:embed="rId2"/>
          <a:stretch>
            <a:fillRect/>
          </a:stretch>
        </p:blipFill>
        <p:spPr>
          <a:xfrm>
            <a:off x="1625709" y="3201690"/>
            <a:ext cx="714721" cy="818618"/>
          </a:xfrm>
          <a:prstGeom prst="rect">
            <a:avLst/>
          </a:prstGeom>
        </p:spPr>
      </p:pic>
      <p:sp>
        <p:nvSpPr>
          <p:cNvPr id="14" name="TextBox 13">
            <a:extLst>
              <a:ext uri="{FF2B5EF4-FFF2-40B4-BE49-F238E27FC236}">
                <a16:creationId xmlns:a16="http://schemas.microsoft.com/office/drawing/2014/main" id="{40DFF37D-CA8E-4466-A887-F47E077B2746}"/>
              </a:ext>
            </a:extLst>
          </p:cNvPr>
          <p:cNvSpPr txBox="1"/>
          <p:nvPr/>
        </p:nvSpPr>
        <p:spPr>
          <a:xfrm>
            <a:off x="0" y="88259"/>
            <a:ext cx="12192000" cy="369332"/>
          </a:xfrm>
          <a:prstGeom prst="rect">
            <a:avLst/>
          </a:prstGeom>
          <a:noFill/>
        </p:spPr>
        <p:txBody>
          <a:bodyPr wrap="square" rtlCol="0">
            <a:spAutoFit/>
          </a:bodyPr>
          <a:lstStyle/>
          <a:p>
            <a:pPr algn="ctr"/>
            <a:r>
              <a:rPr lang="en-GB" b="1" i="1" dirty="0"/>
              <a:t>Example:</a:t>
            </a:r>
            <a:r>
              <a:rPr lang="en-GB" b="1" dirty="0"/>
              <a:t> TYPPEX WP4 Trial Data Flow Diagram Version 1, 25</a:t>
            </a:r>
            <a:r>
              <a:rPr lang="en-GB" b="1" baseline="30000" dirty="0"/>
              <a:t>th</a:t>
            </a:r>
            <a:r>
              <a:rPr lang="en-GB" b="1" dirty="0"/>
              <a:t> June 2022</a:t>
            </a:r>
          </a:p>
        </p:txBody>
      </p:sp>
      <p:sp>
        <p:nvSpPr>
          <p:cNvPr id="25" name="Rectangle: Rounded Corners 24">
            <a:extLst>
              <a:ext uri="{FF2B5EF4-FFF2-40B4-BE49-F238E27FC236}">
                <a16:creationId xmlns:a16="http://schemas.microsoft.com/office/drawing/2014/main" id="{62B2837E-63CE-4E24-8C2F-CD40A8AE744C}"/>
              </a:ext>
            </a:extLst>
          </p:cNvPr>
          <p:cNvSpPr/>
          <p:nvPr/>
        </p:nvSpPr>
        <p:spPr>
          <a:xfrm>
            <a:off x="3863079" y="5589510"/>
            <a:ext cx="3680429" cy="1109793"/>
          </a:xfrm>
          <a:prstGeom prst="roundRect">
            <a:avLst>
              <a:gd name="adj" fmla="val 10985"/>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tx1"/>
                </a:solidFill>
              </a:rPr>
              <a:t>1</a:t>
            </a:r>
            <a:r>
              <a:rPr lang="en-GB" sz="1400" b="1" baseline="30000" dirty="0">
                <a:solidFill>
                  <a:schemeClr val="tx1"/>
                </a:solidFill>
              </a:rPr>
              <a:t>st</a:t>
            </a:r>
            <a:r>
              <a:rPr lang="en-GB" sz="1400" b="1" dirty="0">
                <a:solidFill>
                  <a:schemeClr val="tx1"/>
                </a:solidFill>
              </a:rPr>
              <a:t> Class Transcription Service </a:t>
            </a:r>
            <a:r>
              <a:rPr lang="en-GB" sz="1400" i="1" dirty="0">
                <a:solidFill>
                  <a:schemeClr val="tx1"/>
                </a:solidFill>
              </a:rPr>
              <a:t>(data processor)</a:t>
            </a:r>
          </a:p>
        </p:txBody>
      </p:sp>
      <p:cxnSp>
        <p:nvCxnSpPr>
          <p:cNvPr id="49" name="Straight Arrow Connector 48">
            <a:extLst>
              <a:ext uri="{FF2B5EF4-FFF2-40B4-BE49-F238E27FC236}">
                <a16:creationId xmlns:a16="http://schemas.microsoft.com/office/drawing/2014/main" id="{CA8BA820-1075-43DA-84EA-FDF05C795068}"/>
              </a:ext>
            </a:extLst>
          </p:cNvPr>
          <p:cNvCxnSpPr>
            <a:cxnSpLocks/>
          </p:cNvCxnSpPr>
          <p:nvPr/>
        </p:nvCxnSpPr>
        <p:spPr>
          <a:xfrm flipH="1">
            <a:off x="5360236" y="1309808"/>
            <a:ext cx="2998892" cy="0"/>
          </a:xfrm>
          <a:prstGeom prst="straightConnector1">
            <a:avLst/>
          </a:prstGeom>
          <a:ln w="28575">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B513C941-B7A3-4601-B58E-66D9062FCD26}"/>
              </a:ext>
            </a:extLst>
          </p:cNvPr>
          <p:cNvCxnSpPr>
            <a:cxnSpLocks/>
          </p:cNvCxnSpPr>
          <p:nvPr/>
        </p:nvCxnSpPr>
        <p:spPr>
          <a:xfrm flipV="1">
            <a:off x="4588324" y="3701332"/>
            <a:ext cx="3761853" cy="0"/>
          </a:xfrm>
          <a:prstGeom prst="straightConnector1">
            <a:avLst/>
          </a:prstGeom>
          <a:ln>
            <a:solidFill>
              <a:schemeClr val="tx1"/>
            </a:solidFill>
            <a:prstDash val="lgDashDotDot"/>
            <a:tailEnd type="triangle"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00D3E223-5182-40C8-B0C5-DDC94686DAEA}"/>
              </a:ext>
            </a:extLst>
          </p:cNvPr>
          <p:cNvCxnSpPr>
            <a:cxnSpLocks/>
          </p:cNvCxnSpPr>
          <p:nvPr/>
        </p:nvCxnSpPr>
        <p:spPr>
          <a:xfrm flipV="1">
            <a:off x="2297564" y="3537932"/>
            <a:ext cx="4161643" cy="0"/>
          </a:xfrm>
          <a:prstGeom prst="straightConnector1">
            <a:avLst/>
          </a:prstGeom>
          <a:ln w="28575">
            <a:solidFill>
              <a:schemeClr val="accent2"/>
            </a:solidFill>
            <a:tailEnd type="non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0AE32C55-ED0E-40DE-A517-801FDDD5D809}"/>
              </a:ext>
            </a:extLst>
          </p:cNvPr>
          <p:cNvSpPr/>
          <p:nvPr/>
        </p:nvSpPr>
        <p:spPr>
          <a:xfrm>
            <a:off x="5714650" y="553916"/>
            <a:ext cx="6249713" cy="3408161"/>
          </a:xfrm>
          <a:prstGeom prst="rect">
            <a:avLst/>
          </a:prstGeom>
          <a:no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tx1"/>
                </a:solidFill>
              </a:rPr>
              <a:t>Norwich CTU</a:t>
            </a:r>
          </a:p>
        </p:txBody>
      </p:sp>
      <p:sp>
        <p:nvSpPr>
          <p:cNvPr id="35" name="Cylinder 34">
            <a:extLst>
              <a:ext uri="{FF2B5EF4-FFF2-40B4-BE49-F238E27FC236}">
                <a16:creationId xmlns:a16="http://schemas.microsoft.com/office/drawing/2014/main" id="{3297435F-CEFB-43EA-B1CC-966D9A241BA9}"/>
              </a:ext>
            </a:extLst>
          </p:cNvPr>
          <p:cNvSpPr/>
          <p:nvPr/>
        </p:nvSpPr>
        <p:spPr>
          <a:xfrm>
            <a:off x="8350177" y="739510"/>
            <a:ext cx="3435194" cy="1214582"/>
          </a:xfrm>
          <a:prstGeom prst="can">
            <a:avLst>
              <a:gd name="adj" fmla="val 13392"/>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400" dirty="0">
                <a:solidFill>
                  <a:schemeClr val="tx1"/>
                </a:solidFill>
                <a:cs typeface="Times New Roman" panose="02020603050405020304" pitchFamily="18" charset="0"/>
              </a:rPr>
              <a:t>Patient database (</a:t>
            </a:r>
            <a:r>
              <a:rPr lang="en-GB" sz="1400" dirty="0" err="1">
                <a:solidFill>
                  <a:schemeClr val="tx1"/>
                </a:solidFill>
                <a:cs typeface="Times New Roman" panose="02020603050405020304" pitchFamily="18" charset="0"/>
              </a:rPr>
              <a:t>REDCap</a:t>
            </a:r>
            <a:r>
              <a:rPr lang="en-GB" sz="1400" dirty="0">
                <a:solidFill>
                  <a:schemeClr val="tx1"/>
                </a:solidFill>
                <a:cs typeface="Times New Roman" panose="02020603050405020304" pitchFamily="18" charset="0"/>
              </a:rPr>
              <a:t>)</a:t>
            </a:r>
          </a:p>
        </p:txBody>
      </p:sp>
      <p:sp>
        <p:nvSpPr>
          <p:cNvPr id="36" name="Cylinder 35">
            <a:extLst>
              <a:ext uri="{FF2B5EF4-FFF2-40B4-BE49-F238E27FC236}">
                <a16:creationId xmlns:a16="http://schemas.microsoft.com/office/drawing/2014/main" id="{84014ABF-9142-406E-8FBE-3ADD59E32EFC}"/>
              </a:ext>
            </a:extLst>
          </p:cNvPr>
          <p:cNvSpPr/>
          <p:nvPr/>
        </p:nvSpPr>
        <p:spPr>
          <a:xfrm rot="5400000">
            <a:off x="5984684" y="5415033"/>
            <a:ext cx="617022" cy="1732889"/>
          </a:xfrm>
          <a:prstGeom prst="can">
            <a:avLst>
              <a:gd name="adj" fmla="val 13787"/>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n-GB" sz="1400" dirty="0">
                <a:solidFill>
                  <a:schemeClr val="tx1"/>
                </a:solidFill>
                <a:ea typeface="Calibri" panose="020F0502020204030204" pitchFamily="34" charset="0"/>
                <a:cs typeface="Times New Roman" panose="02020603050405020304" pitchFamily="18" charset="0"/>
              </a:rPr>
              <a:t>Secure cloud storage</a:t>
            </a:r>
            <a:endParaRPr lang="en-GB" sz="1400" dirty="0"/>
          </a:p>
        </p:txBody>
      </p:sp>
      <p:sp>
        <p:nvSpPr>
          <p:cNvPr id="40" name="Rectangle 39">
            <a:extLst>
              <a:ext uri="{FF2B5EF4-FFF2-40B4-BE49-F238E27FC236}">
                <a16:creationId xmlns:a16="http://schemas.microsoft.com/office/drawing/2014/main" id="{31801955-84BE-4895-8339-3185C467AA3E}"/>
              </a:ext>
            </a:extLst>
          </p:cNvPr>
          <p:cNvSpPr/>
          <p:nvPr/>
        </p:nvSpPr>
        <p:spPr>
          <a:xfrm>
            <a:off x="177673" y="1823707"/>
            <a:ext cx="3532945" cy="3881734"/>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tx1"/>
                </a:solidFill>
              </a:rPr>
              <a:t>NHS Mental Health Trust </a:t>
            </a:r>
            <a:r>
              <a:rPr lang="en-GB" sz="1400" dirty="0">
                <a:solidFill>
                  <a:schemeClr val="tx1"/>
                </a:solidFill>
              </a:rPr>
              <a:t>(</a:t>
            </a:r>
            <a:r>
              <a:rPr lang="en-GB" sz="1400" i="1" dirty="0">
                <a:solidFill>
                  <a:schemeClr val="tx1"/>
                </a:solidFill>
              </a:rPr>
              <a:t>data controller</a:t>
            </a:r>
            <a:r>
              <a:rPr lang="en-GB" sz="1400" dirty="0">
                <a:solidFill>
                  <a:schemeClr val="tx1"/>
                </a:solidFill>
              </a:rPr>
              <a:t>)</a:t>
            </a:r>
          </a:p>
        </p:txBody>
      </p:sp>
      <p:sp>
        <p:nvSpPr>
          <p:cNvPr id="41" name="Rectangle 40">
            <a:extLst>
              <a:ext uri="{FF2B5EF4-FFF2-40B4-BE49-F238E27FC236}">
                <a16:creationId xmlns:a16="http://schemas.microsoft.com/office/drawing/2014/main" id="{9BE9CBED-3E1D-4720-91EE-7BEB6402CAA3}"/>
              </a:ext>
            </a:extLst>
          </p:cNvPr>
          <p:cNvSpPr/>
          <p:nvPr/>
        </p:nvSpPr>
        <p:spPr>
          <a:xfrm>
            <a:off x="184525" y="571971"/>
            <a:ext cx="3515955" cy="1006474"/>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tx1"/>
                </a:solidFill>
              </a:rPr>
              <a:t>IAPT Patients (home-based)</a:t>
            </a:r>
          </a:p>
          <a:p>
            <a:pPr marL="285750" indent="-285750">
              <a:buFont typeface="Arial" panose="020B0604020202020204" pitchFamily="34" charset="0"/>
              <a:buChar char="•"/>
            </a:pPr>
            <a:r>
              <a:rPr lang="en-GB" sz="1400" dirty="0">
                <a:solidFill>
                  <a:schemeClr val="tx1"/>
                </a:solidFill>
              </a:rPr>
              <a:t>e-</a:t>
            </a:r>
            <a:r>
              <a:rPr lang="en-GB" sz="1400" dirty="0" err="1">
                <a:solidFill>
                  <a:schemeClr val="tx1"/>
                </a:solidFill>
              </a:rPr>
              <a:t>Consent</a:t>
            </a:r>
            <a:r>
              <a:rPr lang="en-GB" sz="1400" dirty="0" err="1"/>
              <a:t>t</a:t>
            </a:r>
            <a:endParaRPr lang="en-GB" sz="1400" dirty="0"/>
          </a:p>
          <a:p>
            <a:pPr marL="285750" indent="-285750">
              <a:buFont typeface="Arial" panose="020B0604020202020204" pitchFamily="34" charset="0"/>
              <a:buChar char="•"/>
            </a:pPr>
            <a:r>
              <a:rPr lang="en-GB" sz="1400" dirty="0">
                <a:solidFill>
                  <a:schemeClr val="tx1"/>
                </a:solidFill>
                <a:ea typeface="Calibri" panose="020F0502020204030204" pitchFamily="34" charset="0"/>
                <a:cs typeface="Times New Roman" panose="02020603050405020304" pitchFamily="18" charset="0"/>
              </a:rPr>
              <a:t>Online health economic questionnaires</a:t>
            </a:r>
            <a:endParaRPr lang="en-GB" sz="1400" dirty="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GB" sz="1400" dirty="0">
                <a:solidFill>
                  <a:schemeClr val="tx1"/>
                </a:solidFill>
                <a:ea typeface="Calibri" panose="020F0502020204030204" pitchFamily="34" charset="0"/>
                <a:cs typeface="Times New Roman" panose="02020603050405020304" pitchFamily="18" charset="0"/>
              </a:rPr>
              <a:t>Process evaluation interviews</a:t>
            </a:r>
          </a:p>
          <a:p>
            <a:endParaRPr lang="en-GB" sz="1600" dirty="0">
              <a:solidFill>
                <a:schemeClr val="tx1"/>
              </a:solidFill>
            </a:endParaRPr>
          </a:p>
        </p:txBody>
      </p:sp>
      <p:sp>
        <p:nvSpPr>
          <p:cNvPr id="42" name="Rectangle 41">
            <a:extLst>
              <a:ext uri="{FF2B5EF4-FFF2-40B4-BE49-F238E27FC236}">
                <a16:creationId xmlns:a16="http://schemas.microsoft.com/office/drawing/2014/main" id="{5C1802CE-07AE-4C13-96AA-2A59B3E475C0}"/>
              </a:ext>
            </a:extLst>
          </p:cNvPr>
          <p:cNvSpPr/>
          <p:nvPr/>
        </p:nvSpPr>
        <p:spPr>
          <a:xfrm>
            <a:off x="7719587" y="4227430"/>
            <a:ext cx="4244776" cy="2062553"/>
          </a:xfrm>
          <a:prstGeom prst="rect">
            <a:avLst/>
          </a:prstGeom>
          <a:noFill/>
          <a:ln w="317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1400" b="1" dirty="0">
                <a:solidFill>
                  <a:schemeClr val="tx1"/>
                </a:solidFill>
              </a:rPr>
              <a:t>University of Cambridge </a:t>
            </a:r>
            <a:r>
              <a:rPr lang="en-GB" sz="1400" dirty="0">
                <a:solidFill>
                  <a:schemeClr val="tx1"/>
                </a:solidFill>
              </a:rPr>
              <a:t>(</a:t>
            </a:r>
            <a:r>
              <a:rPr lang="en-GB" sz="1400" i="1" dirty="0">
                <a:solidFill>
                  <a:schemeClr val="tx1"/>
                </a:solidFill>
              </a:rPr>
              <a:t>data controller</a:t>
            </a:r>
            <a:r>
              <a:rPr lang="en-GB" sz="1400" dirty="0">
                <a:solidFill>
                  <a:schemeClr val="tx1"/>
                </a:solidFill>
              </a:rPr>
              <a:t>)</a:t>
            </a:r>
          </a:p>
        </p:txBody>
      </p:sp>
      <p:sp>
        <p:nvSpPr>
          <p:cNvPr id="44" name="Cylinder 43">
            <a:extLst>
              <a:ext uri="{FF2B5EF4-FFF2-40B4-BE49-F238E27FC236}">
                <a16:creationId xmlns:a16="http://schemas.microsoft.com/office/drawing/2014/main" id="{8CE32BC4-BAAA-478C-9D98-CBED26DBA969}"/>
              </a:ext>
            </a:extLst>
          </p:cNvPr>
          <p:cNvSpPr/>
          <p:nvPr/>
        </p:nvSpPr>
        <p:spPr>
          <a:xfrm>
            <a:off x="8111013" y="4617490"/>
            <a:ext cx="3435194" cy="944773"/>
          </a:xfrm>
          <a:prstGeom prst="can">
            <a:avLst>
              <a:gd name="adj" fmla="val 13392"/>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400" dirty="0">
                <a:solidFill>
                  <a:schemeClr val="tx1"/>
                </a:solidFill>
                <a:cs typeface="Times New Roman" panose="02020603050405020304" pitchFamily="18" charset="0"/>
              </a:rPr>
              <a:t>Secure Server</a:t>
            </a:r>
          </a:p>
        </p:txBody>
      </p:sp>
      <p:cxnSp>
        <p:nvCxnSpPr>
          <p:cNvPr id="9" name="Straight Arrow Connector 8">
            <a:extLst>
              <a:ext uri="{FF2B5EF4-FFF2-40B4-BE49-F238E27FC236}">
                <a16:creationId xmlns:a16="http://schemas.microsoft.com/office/drawing/2014/main" id="{1E2D027A-A6F0-4B28-9C4F-B0C3C843E673}"/>
              </a:ext>
            </a:extLst>
          </p:cNvPr>
          <p:cNvCxnSpPr>
            <a:cxnSpLocks/>
          </p:cNvCxnSpPr>
          <p:nvPr/>
        </p:nvCxnSpPr>
        <p:spPr>
          <a:xfrm flipH="1">
            <a:off x="8410959" y="5524670"/>
            <a:ext cx="1" cy="608349"/>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32B78E0B-44B5-48C7-8EBB-B63193E88BBF}"/>
              </a:ext>
            </a:extLst>
          </p:cNvPr>
          <p:cNvCxnSpPr>
            <a:cxnSpLocks/>
          </p:cNvCxnSpPr>
          <p:nvPr/>
        </p:nvCxnSpPr>
        <p:spPr>
          <a:xfrm flipH="1">
            <a:off x="7159640" y="6133019"/>
            <a:ext cx="1251320" cy="0"/>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52" name="Picture 51">
            <a:extLst>
              <a:ext uri="{FF2B5EF4-FFF2-40B4-BE49-F238E27FC236}">
                <a16:creationId xmlns:a16="http://schemas.microsoft.com/office/drawing/2014/main" id="{13FADB67-FA24-4B7F-8807-460E227941F0}"/>
              </a:ext>
            </a:extLst>
          </p:cNvPr>
          <p:cNvPicPr>
            <a:picLocks noChangeAspect="1"/>
          </p:cNvPicPr>
          <p:nvPr/>
        </p:nvPicPr>
        <p:blipFill>
          <a:blip r:embed="rId3">
            <a:biLevel thresh="75000"/>
          </a:blip>
          <a:stretch>
            <a:fillRect/>
          </a:stretch>
        </p:blipFill>
        <p:spPr>
          <a:xfrm>
            <a:off x="7209493" y="6259503"/>
            <a:ext cx="310158" cy="226766"/>
          </a:xfrm>
          <a:prstGeom prst="rect">
            <a:avLst/>
          </a:prstGeom>
        </p:spPr>
      </p:pic>
      <p:cxnSp>
        <p:nvCxnSpPr>
          <p:cNvPr id="57" name="Straight Arrow Connector 56">
            <a:extLst>
              <a:ext uri="{FF2B5EF4-FFF2-40B4-BE49-F238E27FC236}">
                <a16:creationId xmlns:a16="http://schemas.microsoft.com/office/drawing/2014/main" id="{D101C28E-E0B2-4805-83EB-7C52E4BB9EBB}"/>
              </a:ext>
            </a:extLst>
          </p:cNvPr>
          <p:cNvCxnSpPr>
            <a:cxnSpLocks/>
          </p:cNvCxnSpPr>
          <p:nvPr/>
        </p:nvCxnSpPr>
        <p:spPr>
          <a:xfrm>
            <a:off x="1927090" y="2716958"/>
            <a:ext cx="0" cy="519089"/>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60" name="Picture 10" descr="Free vector graphics of Link">
            <a:extLst>
              <a:ext uri="{FF2B5EF4-FFF2-40B4-BE49-F238E27FC236}">
                <a16:creationId xmlns:a16="http://schemas.microsoft.com/office/drawing/2014/main" id="{A24F969D-5082-44E6-B6FB-A5CFAE5022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2144361" y="3150275"/>
            <a:ext cx="239527" cy="239527"/>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61">
            <a:extLst>
              <a:ext uri="{FF2B5EF4-FFF2-40B4-BE49-F238E27FC236}">
                <a16:creationId xmlns:a16="http://schemas.microsoft.com/office/drawing/2014/main" id="{68F28D60-2CFB-4D7E-BA9E-81EA3212458E}"/>
              </a:ext>
            </a:extLst>
          </p:cNvPr>
          <p:cNvPicPr>
            <a:picLocks noChangeAspect="1"/>
          </p:cNvPicPr>
          <p:nvPr/>
        </p:nvPicPr>
        <p:blipFill>
          <a:blip r:embed="rId3">
            <a:biLevel thresh="75000"/>
          </a:blip>
          <a:stretch>
            <a:fillRect/>
          </a:stretch>
        </p:blipFill>
        <p:spPr>
          <a:xfrm>
            <a:off x="2347942" y="3661806"/>
            <a:ext cx="319351" cy="233488"/>
          </a:xfrm>
          <a:prstGeom prst="rect">
            <a:avLst/>
          </a:prstGeom>
        </p:spPr>
      </p:pic>
      <p:sp>
        <p:nvSpPr>
          <p:cNvPr id="55" name="TextBox 54">
            <a:extLst>
              <a:ext uri="{FF2B5EF4-FFF2-40B4-BE49-F238E27FC236}">
                <a16:creationId xmlns:a16="http://schemas.microsoft.com/office/drawing/2014/main" id="{09CC5AC6-2E7F-4974-953E-E84BDC103320}"/>
              </a:ext>
            </a:extLst>
          </p:cNvPr>
          <p:cNvSpPr txBox="1"/>
          <p:nvPr/>
        </p:nvSpPr>
        <p:spPr>
          <a:xfrm>
            <a:off x="4062103" y="2139804"/>
            <a:ext cx="1337823" cy="1200329"/>
          </a:xfrm>
          <a:prstGeom prst="rect">
            <a:avLst/>
          </a:prstGeom>
          <a:noFill/>
        </p:spPr>
        <p:txBody>
          <a:bodyPr wrap="square" rtlCol="0">
            <a:spAutoFit/>
          </a:bodyPr>
          <a:lstStyle/>
          <a:p>
            <a:r>
              <a:rPr lang="en-GB" sz="1200" dirty="0"/>
              <a:t>Site download:</a:t>
            </a:r>
          </a:p>
          <a:p>
            <a:r>
              <a:rPr lang="en-GB" sz="1200" dirty="0"/>
              <a:t>Patient study ID &amp; NHS number</a:t>
            </a:r>
          </a:p>
          <a:p>
            <a:r>
              <a:rPr lang="en-GB" sz="1200" b="1" i="1" dirty="0"/>
              <a:t>Legal basis:</a:t>
            </a:r>
          </a:p>
          <a:p>
            <a:r>
              <a:rPr lang="en-GB" sz="1200" b="1" i="1" dirty="0"/>
              <a:t>Informed consent</a:t>
            </a:r>
          </a:p>
          <a:p>
            <a:endParaRPr lang="en-GB" sz="1200" dirty="0"/>
          </a:p>
        </p:txBody>
      </p:sp>
      <p:sp>
        <p:nvSpPr>
          <p:cNvPr id="68" name="Cylinder 67">
            <a:extLst>
              <a:ext uri="{FF2B5EF4-FFF2-40B4-BE49-F238E27FC236}">
                <a16:creationId xmlns:a16="http://schemas.microsoft.com/office/drawing/2014/main" id="{23F848F3-A5BE-4649-B1A2-4FF9CA6AE7B9}"/>
              </a:ext>
            </a:extLst>
          </p:cNvPr>
          <p:cNvSpPr/>
          <p:nvPr/>
        </p:nvSpPr>
        <p:spPr>
          <a:xfrm rot="5400000">
            <a:off x="6460917" y="1004881"/>
            <a:ext cx="575941" cy="1616097"/>
          </a:xfrm>
          <a:prstGeom prst="can">
            <a:avLst>
              <a:gd name="adj" fmla="val 13787"/>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vert270" rtlCol="0" anchor="t"/>
          <a:lstStyle/>
          <a:p>
            <a:pPr algn="ctr"/>
            <a:r>
              <a:rPr lang="en-GB" sz="1400" dirty="0">
                <a:solidFill>
                  <a:schemeClr val="tx1"/>
                </a:solidFill>
                <a:ea typeface="Calibri" panose="020F0502020204030204" pitchFamily="34" charset="0"/>
                <a:cs typeface="Times New Roman" panose="02020603050405020304" pitchFamily="18" charset="0"/>
              </a:rPr>
              <a:t>Secure cloud storage (OneDrive)</a:t>
            </a:r>
            <a:endParaRPr lang="en-GB" sz="1400" dirty="0"/>
          </a:p>
        </p:txBody>
      </p:sp>
      <p:cxnSp>
        <p:nvCxnSpPr>
          <p:cNvPr id="79" name="Straight Arrow Connector 78">
            <a:extLst>
              <a:ext uri="{FF2B5EF4-FFF2-40B4-BE49-F238E27FC236}">
                <a16:creationId xmlns:a16="http://schemas.microsoft.com/office/drawing/2014/main" id="{6F232999-CE41-434B-BE32-0F7D22F84A4C}"/>
              </a:ext>
            </a:extLst>
          </p:cNvPr>
          <p:cNvCxnSpPr>
            <a:cxnSpLocks/>
          </p:cNvCxnSpPr>
          <p:nvPr/>
        </p:nvCxnSpPr>
        <p:spPr>
          <a:xfrm flipV="1">
            <a:off x="3567766" y="1031490"/>
            <a:ext cx="4782411" cy="0"/>
          </a:xfrm>
          <a:prstGeom prst="straightConnector1">
            <a:avLst/>
          </a:prstGeom>
          <a:ln w="12700">
            <a:solidFill>
              <a:schemeClr val="tx1"/>
            </a:solidFill>
            <a:prstDash val="lgDashDotDot"/>
            <a:tailEnd type="triangle" w="lg" len="lg"/>
          </a:ln>
        </p:spPr>
        <p:style>
          <a:lnRef idx="1">
            <a:schemeClr val="accent1"/>
          </a:lnRef>
          <a:fillRef idx="0">
            <a:schemeClr val="accent1"/>
          </a:fillRef>
          <a:effectRef idx="0">
            <a:schemeClr val="accent1"/>
          </a:effectRef>
          <a:fontRef idx="minor">
            <a:schemeClr val="tx1"/>
          </a:fontRef>
        </p:style>
      </p:cxnSp>
      <p:cxnSp>
        <p:nvCxnSpPr>
          <p:cNvPr id="80" name="Straight Arrow Connector 79">
            <a:extLst>
              <a:ext uri="{FF2B5EF4-FFF2-40B4-BE49-F238E27FC236}">
                <a16:creationId xmlns:a16="http://schemas.microsoft.com/office/drawing/2014/main" id="{D25FEE2D-C4EF-4A94-B336-DEE235F43421}"/>
              </a:ext>
            </a:extLst>
          </p:cNvPr>
          <p:cNvCxnSpPr>
            <a:cxnSpLocks/>
          </p:cNvCxnSpPr>
          <p:nvPr/>
        </p:nvCxnSpPr>
        <p:spPr>
          <a:xfrm>
            <a:off x="7159639" y="6493448"/>
            <a:ext cx="1908000" cy="0"/>
          </a:xfrm>
          <a:prstGeom prst="straightConnector1">
            <a:avLst/>
          </a:prstGeom>
          <a:ln>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D998B8E5-E392-4335-A1A5-4A3A710905FA}"/>
              </a:ext>
            </a:extLst>
          </p:cNvPr>
          <p:cNvSpPr txBox="1"/>
          <p:nvPr/>
        </p:nvSpPr>
        <p:spPr>
          <a:xfrm>
            <a:off x="522662" y="2732977"/>
            <a:ext cx="1695373" cy="461665"/>
          </a:xfrm>
          <a:prstGeom prst="rect">
            <a:avLst/>
          </a:prstGeom>
          <a:noFill/>
        </p:spPr>
        <p:txBody>
          <a:bodyPr wrap="square" rtlCol="0">
            <a:spAutoFit/>
          </a:bodyPr>
          <a:lstStyle/>
          <a:p>
            <a:r>
              <a:rPr lang="en-GB" sz="1200" dirty="0"/>
              <a:t>Trial-specific data report: </a:t>
            </a:r>
            <a:r>
              <a:rPr lang="en-GB" sz="1200" i="1" dirty="0"/>
              <a:t>Identifiable</a:t>
            </a:r>
          </a:p>
        </p:txBody>
      </p:sp>
      <p:cxnSp>
        <p:nvCxnSpPr>
          <p:cNvPr id="100" name="Straight Connector 99">
            <a:extLst>
              <a:ext uri="{FF2B5EF4-FFF2-40B4-BE49-F238E27FC236}">
                <a16:creationId xmlns:a16="http://schemas.microsoft.com/office/drawing/2014/main" id="{0474DBD4-81C0-4D8D-9218-C14B89A417AB}"/>
              </a:ext>
            </a:extLst>
          </p:cNvPr>
          <p:cNvCxnSpPr/>
          <p:nvPr/>
        </p:nvCxnSpPr>
        <p:spPr>
          <a:xfrm>
            <a:off x="194663" y="4324341"/>
            <a:ext cx="351595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1" name="TextBox 100">
            <a:extLst>
              <a:ext uri="{FF2B5EF4-FFF2-40B4-BE49-F238E27FC236}">
                <a16:creationId xmlns:a16="http://schemas.microsoft.com/office/drawing/2014/main" id="{7DA32252-1A26-42CE-A84D-3F57C6E7A675}"/>
              </a:ext>
            </a:extLst>
          </p:cNvPr>
          <p:cNvSpPr txBox="1"/>
          <p:nvPr/>
        </p:nvSpPr>
        <p:spPr>
          <a:xfrm>
            <a:off x="232908" y="4324341"/>
            <a:ext cx="3057297" cy="1200329"/>
          </a:xfrm>
          <a:prstGeom prst="rect">
            <a:avLst/>
          </a:prstGeom>
          <a:noFill/>
        </p:spPr>
        <p:txBody>
          <a:bodyPr wrap="square" rtlCol="0">
            <a:spAutoFit/>
          </a:bodyPr>
          <a:lstStyle/>
          <a:p>
            <a:r>
              <a:rPr lang="en-GB" sz="1400" b="1" dirty="0"/>
              <a:t>IAPT Service T</a:t>
            </a:r>
            <a:r>
              <a:rPr lang="en-GB" sz="1600" b="1" dirty="0"/>
              <a:t>rial Therapists</a:t>
            </a:r>
          </a:p>
          <a:p>
            <a:pPr marL="285750" indent="-285750">
              <a:buFont typeface="Arial" panose="020B0604020202020204" pitchFamily="34" charset="0"/>
              <a:buChar char="•"/>
            </a:pPr>
            <a:r>
              <a:rPr lang="en-GB" sz="1400" dirty="0"/>
              <a:t>e-Consent</a:t>
            </a:r>
          </a:p>
          <a:p>
            <a:pPr marL="285750" indent="-285750">
              <a:buFont typeface="Arial" panose="020B0604020202020204" pitchFamily="34" charset="0"/>
              <a:buChar char="•"/>
            </a:pPr>
            <a:r>
              <a:rPr lang="en-GB" sz="1400" dirty="0"/>
              <a:t>Questionnaires</a:t>
            </a:r>
          </a:p>
          <a:p>
            <a:pPr marL="285750" indent="-285750">
              <a:buFont typeface="Arial" panose="020B0604020202020204" pitchFamily="34" charset="0"/>
              <a:buChar char="•"/>
            </a:pPr>
            <a:r>
              <a:rPr lang="en-GB" sz="1400" dirty="0"/>
              <a:t>Clinical supervision</a:t>
            </a:r>
          </a:p>
          <a:p>
            <a:pPr marL="285750" indent="-285750">
              <a:buFont typeface="Arial" panose="020B0604020202020204" pitchFamily="34" charset="0"/>
              <a:buChar char="•"/>
            </a:pPr>
            <a:r>
              <a:rPr lang="en-GB" sz="1400" dirty="0"/>
              <a:t>Process evaluation interviews</a:t>
            </a:r>
          </a:p>
        </p:txBody>
      </p:sp>
      <p:sp>
        <p:nvSpPr>
          <p:cNvPr id="102" name="Cylinder 101">
            <a:extLst>
              <a:ext uri="{FF2B5EF4-FFF2-40B4-BE49-F238E27FC236}">
                <a16:creationId xmlns:a16="http://schemas.microsoft.com/office/drawing/2014/main" id="{AFAC42FB-7BE1-4C40-8657-51C4757FCF9F}"/>
              </a:ext>
            </a:extLst>
          </p:cNvPr>
          <p:cNvSpPr/>
          <p:nvPr/>
        </p:nvSpPr>
        <p:spPr>
          <a:xfrm>
            <a:off x="8350177" y="2839938"/>
            <a:ext cx="3435194" cy="1027065"/>
          </a:xfrm>
          <a:prstGeom prst="can">
            <a:avLst>
              <a:gd name="adj" fmla="val 13392"/>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400" dirty="0">
                <a:solidFill>
                  <a:schemeClr val="tx1"/>
                </a:solidFill>
                <a:cs typeface="Times New Roman" panose="02020603050405020304" pitchFamily="18" charset="0"/>
              </a:rPr>
              <a:t>Therapist database (</a:t>
            </a:r>
            <a:r>
              <a:rPr lang="en-GB" sz="1400" dirty="0" err="1">
                <a:solidFill>
                  <a:schemeClr val="tx1"/>
                </a:solidFill>
                <a:cs typeface="Times New Roman" panose="02020603050405020304" pitchFamily="18" charset="0"/>
              </a:rPr>
              <a:t>REDCap</a:t>
            </a:r>
            <a:r>
              <a:rPr lang="en-GB" sz="1400" dirty="0">
                <a:solidFill>
                  <a:schemeClr val="tx1"/>
                </a:solidFill>
                <a:cs typeface="Times New Roman" panose="02020603050405020304" pitchFamily="18" charset="0"/>
              </a:rPr>
              <a:t>)</a:t>
            </a:r>
          </a:p>
        </p:txBody>
      </p:sp>
      <p:cxnSp>
        <p:nvCxnSpPr>
          <p:cNvPr id="105" name="Straight Arrow Connector 104">
            <a:extLst>
              <a:ext uri="{FF2B5EF4-FFF2-40B4-BE49-F238E27FC236}">
                <a16:creationId xmlns:a16="http://schemas.microsoft.com/office/drawing/2014/main" id="{2FF7926E-73ED-450C-975C-FAB83CA937E1}"/>
              </a:ext>
            </a:extLst>
          </p:cNvPr>
          <p:cNvCxnSpPr>
            <a:cxnSpLocks/>
          </p:cNvCxnSpPr>
          <p:nvPr/>
        </p:nvCxnSpPr>
        <p:spPr>
          <a:xfrm flipV="1">
            <a:off x="2797499" y="5368629"/>
            <a:ext cx="5313514" cy="0"/>
          </a:xfrm>
          <a:prstGeom prst="straightConnector1">
            <a:avLst/>
          </a:prstGeom>
          <a:ln>
            <a:solidFill>
              <a:schemeClr val="tx1"/>
            </a:solidFill>
            <a:prstDash val="lgDashDotDot"/>
            <a:tailEnd type="triangle" w="lg" len="lg"/>
          </a:ln>
        </p:spPr>
        <p:style>
          <a:lnRef idx="1">
            <a:schemeClr val="accent1"/>
          </a:lnRef>
          <a:fillRef idx="0">
            <a:schemeClr val="accent1"/>
          </a:fillRef>
          <a:effectRef idx="0">
            <a:schemeClr val="accent1"/>
          </a:effectRef>
          <a:fontRef idx="minor">
            <a:schemeClr val="tx1"/>
          </a:fontRef>
        </p:style>
      </p:cxnSp>
      <p:sp>
        <p:nvSpPr>
          <p:cNvPr id="109" name="Right Brace 108">
            <a:extLst>
              <a:ext uri="{FF2B5EF4-FFF2-40B4-BE49-F238E27FC236}">
                <a16:creationId xmlns:a16="http://schemas.microsoft.com/office/drawing/2014/main" id="{D088CDF1-BDC8-4D3A-9554-C67B0D14C877}"/>
              </a:ext>
            </a:extLst>
          </p:cNvPr>
          <p:cNvSpPr/>
          <p:nvPr/>
        </p:nvSpPr>
        <p:spPr>
          <a:xfrm>
            <a:off x="2114875" y="4683233"/>
            <a:ext cx="45719" cy="490863"/>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20" name="Straight Connector 119">
            <a:extLst>
              <a:ext uri="{FF2B5EF4-FFF2-40B4-BE49-F238E27FC236}">
                <a16:creationId xmlns:a16="http://schemas.microsoft.com/office/drawing/2014/main" id="{48860AD6-59E5-4360-97FB-51FBB13DA3FE}"/>
              </a:ext>
            </a:extLst>
          </p:cNvPr>
          <p:cNvCxnSpPr>
            <a:cxnSpLocks/>
          </p:cNvCxnSpPr>
          <p:nvPr/>
        </p:nvCxnSpPr>
        <p:spPr>
          <a:xfrm>
            <a:off x="5353565" y="1309808"/>
            <a:ext cx="0" cy="18464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92D41225-D340-4556-8367-E0C2663B904A}"/>
              </a:ext>
            </a:extLst>
          </p:cNvPr>
          <p:cNvCxnSpPr>
            <a:cxnSpLocks/>
          </p:cNvCxnSpPr>
          <p:nvPr/>
        </p:nvCxnSpPr>
        <p:spPr>
          <a:xfrm flipV="1">
            <a:off x="6459207" y="2100899"/>
            <a:ext cx="0" cy="1440000"/>
          </a:xfrm>
          <a:prstGeom prst="line">
            <a:avLst/>
          </a:prstGeom>
          <a:ln w="28575">
            <a:solidFill>
              <a:schemeClr val="accent2"/>
            </a:solidFill>
            <a:tailEnd type="triangle" w="lg" len="lg"/>
          </a:ln>
        </p:spPr>
        <p:style>
          <a:lnRef idx="1">
            <a:schemeClr val="dk1"/>
          </a:lnRef>
          <a:fillRef idx="0">
            <a:schemeClr val="dk1"/>
          </a:fillRef>
          <a:effectRef idx="0">
            <a:schemeClr val="dk1"/>
          </a:effectRef>
          <a:fontRef idx="minor">
            <a:schemeClr val="tx1"/>
          </a:fontRef>
        </p:style>
      </p:cxnSp>
      <p:cxnSp>
        <p:nvCxnSpPr>
          <p:cNvPr id="137" name="Straight Arrow Connector 136">
            <a:extLst>
              <a:ext uri="{FF2B5EF4-FFF2-40B4-BE49-F238E27FC236}">
                <a16:creationId xmlns:a16="http://schemas.microsoft.com/office/drawing/2014/main" id="{F960A265-C5E3-4B66-9405-9FB4FD6A768D}"/>
              </a:ext>
            </a:extLst>
          </p:cNvPr>
          <p:cNvCxnSpPr>
            <a:cxnSpLocks/>
            <a:stCxn id="68" idx="1"/>
          </p:cNvCxnSpPr>
          <p:nvPr/>
        </p:nvCxnSpPr>
        <p:spPr>
          <a:xfrm>
            <a:off x="7556936" y="1812930"/>
            <a:ext cx="793241" cy="0"/>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sp>
        <p:nvSpPr>
          <p:cNvPr id="143" name="Right Brace 142">
            <a:extLst>
              <a:ext uri="{FF2B5EF4-FFF2-40B4-BE49-F238E27FC236}">
                <a16:creationId xmlns:a16="http://schemas.microsoft.com/office/drawing/2014/main" id="{0EC6C8CF-5F15-4382-929E-BB2FFFA4BB9A}"/>
              </a:ext>
            </a:extLst>
          </p:cNvPr>
          <p:cNvSpPr/>
          <p:nvPr/>
        </p:nvSpPr>
        <p:spPr>
          <a:xfrm>
            <a:off x="3504901" y="837301"/>
            <a:ext cx="62865" cy="39485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cxnSp>
        <p:nvCxnSpPr>
          <p:cNvPr id="160" name="Straight Connector 159">
            <a:extLst>
              <a:ext uri="{FF2B5EF4-FFF2-40B4-BE49-F238E27FC236}">
                <a16:creationId xmlns:a16="http://schemas.microsoft.com/office/drawing/2014/main" id="{320AC4F4-524A-4B0C-B1AF-A1340380B63E}"/>
              </a:ext>
            </a:extLst>
          </p:cNvPr>
          <p:cNvCxnSpPr>
            <a:cxnSpLocks/>
            <a:stCxn id="96" idx="2"/>
            <a:endCxn id="96" idx="2"/>
          </p:cNvCxnSpPr>
          <p:nvPr/>
        </p:nvCxnSpPr>
        <p:spPr>
          <a:xfrm>
            <a:off x="1983070" y="402030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67" name="TextBox 166">
            <a:extLst>
              <a:ext uri="{FF2B5EF4-FFF2-40B4-BE49-F238E27FC236}">
                <a16:creationId xmlns:a16="http://schemas.microsoft.com/office/drawing/2014/main" id="{66B1482E-A3ED-4F3B-A86F-1156A67DF993}"/>
              </a:ext>
            </a:extLst>
          </p:cNvPr>
          <p:cNvSpPr txBox="1"/>
          <p:nvPr/>
        </p:nvSpPr>
        <p:spPr>
          <a:xfrm>
            <a:off x="6492260" y="2304364"/>
            <a:ext cx="1684544" cy="1384995"/>
          </a:xfrm>
          <a:prstGeom prst="rect">
            <a:avLst/>
          </a:prstGeom>
          <a:noFill/>
        </p:spPr>
        <p:txBody>
          <a:bodyPr wrap="square" rtlCol="0">
            <a:spAutoFit/>
          </a:bodyPr>
          <a:lstStyle/>
          <a:p>
            <a:r>
              <a:rPr lang="en-GB" sz="1200" dirty="0"/>
              <a:t>Site upload: </a:t>
            </a:r>
          </a:p>
          <a:p>
            <a:r>
              <a:rPr lang="en-GB" sz="1200" dirty="0"/>
              <a:t>Clinical data + Study ID </a:t>
            </a:r>
            <a:r>
              <a:rPr lang="en-GB" sz="1200" b="1" i="1" dirty="0"/>
              <a:t>Legal basis: informed consent. For unmatched data: task in public interest. </a:t>
            </a:r>
          </a:p>
          <a:p>
            <a:endParaRPr lang="en-GB" sz="1200" i="1" dirty="0"/>
          </a:p>
        </p:txBody>
      </p:sp>
      <p:sp>
        <p:nvSpPr>
          <p:cNvPr id="173" name="TextBox 172">
            <a:extLst>
              <a:ext uri="{FF2B5EF4-FFF2-40B4-BE49-F238E27FC236}">
                <a16:creationId xmlns:a16="http://schemas.microsoft.com/office/drawing/2014/main" id="{DEED1EA4-E960-4A7C-BA98-94F6790B0A5B}"/>
              </a:ext>
            </a:extLst>
          </p:cNvPr>
          <p:cNvSpPr txBox="1"/>
          <p:nvPr/>
        </p:nvSpPr>
        <p:spPr>
          <a:xfrm>
            <a:off x="7604984" y="1511566"/>
            <a:ext cx="681597" cy="307777"/>
          </a:xfrm>
          <a:prstGeom prst="rect">
            <a:avLst/>
          </a:prstGeom>
          <a:noFill/>
        </p:spPr>
        <p:txBody>
          <a:bodyPr wrap="none" rtlCol="0">
            <a:spAutoFit/>
          </a:bodyPr>
          <a:lstStyle/>
          <a:p>
            <a:r>
              <a:rPr lang="en-GB" sz="1400" dirty="0"/>
              <a:t>import</a:t>
            </a:r>
          </a:p>
        </p:txBody>
      </p:sp>
      <p:cxnSp>
        <p:nvCxnSpPr>
          <p:cNvPr id="192" name="Straight Arrow Connector 191">
            <a:extLst>
              <a:ext uri="{FF2B5EF4-FFF2-40B4-BE49-F238E27FC236}">
                <a16:creationId xmlns:a16="http://schemas.microsoft.com/office/drawing/2014/main" id="{AB1A8D5E-E7E5-4847-ADE5-3DA1D8EDE3D0}"/>
              </a:ext>
            </a:extLst>
          </p:cNvPr>
          <p:cNvCxnSpPr>
            <a:cxnSpLocks/>
          </p:cNvCxnSpPr>
          <p:nvPr/>
        </p:nvCxnSpPr>
        <p:spPr>
          <a:xfrm flipH="1">
            <a:off x="4578281" y="3720663"/>
            <a:ext cx="0" cy="1188000"/>
          </a:xfrm>
          <a:prstGeom prst="straightConnector1">
            <a:avLst/>
          </a:prstGeom>
          <a:ln>
            <a:solidFill>
              <a:schemeClr val="tx1"/>
            </a:solidFill>
            <a:prstDash val="lgDashDotDot"/>
            <a:tailEnd type="none"/>
          </a:ln>
        </p:spPr>
        <p:style>
          <a:lnRef idx="1">
            <a:schemeClr val="accent1"/>
          </a:lnRef>
          <a:fillRef idx="0">
            <a:schemeClr val="accent1"/>
          </a:fillRef>
          <a:effectRef idx="0">
            <a:schemeClr val="accent1"/>
          </a:effectRef>
          <a:fontRef idx="minor">
            <a:schemeClr val="tx1"/>
          </a:fontRef>
        </p:style>
      </p:cxnSp>
      <p:cxnSp>
        <p:nvCxnSpPr>
          <p:cNvPr id="195" name="Straight Arrow Connector 194">
            <a:extLst>
              <a:ext uri="{FF2B5EF4-FFF2-40B4-BE49-F238E27FC236}">
                <a16:creationId xmlns:a16="http://schemas.microsoft.com/office/drawing/2014/main" id="{5B0D2E79-D0A1-4A39-A3D3-A16147C6373B}"/>
              </a:ext>
            </a:extLst>
          </p:cNvPr>
          <p:cNvCxnSpPr>
            <a:cxnSpLocks/>
          </p:cNvCxnSpPr>
          <p:nvPr/>
        </p:nvCxnSpPr>
        <p:spPr>
          <a:xfrm flipV="1">
            <a:off x="2160594" y="4921011"/>
            <a:ext cx="2427730" cy="0"/>
          </a:xfrm>
          <a:prstGeom prst="straightConnector1">
            <a:avLst/>
          </a:prstGeom>
          <a:ln>
            <a:solidFill>
              <a:schemeClr val="tx1"/>
            </a:solidFill>
            <a:prstDash val="lgDashDotDot"/>
            <a:tailEnd type="none"/>
          </a:ln>
        </p:spPr>
        <p:style>
          <a:lnRef idx="1">
            <a:schemeClr val="accent1"/>
          </a:lnRef>
          <a:fillRef idx="0">
            <a:schemeClr val="accent1"/>
          </a:fillRef>
          <a:effectRef idx="0">
            <a:schemeClr val="accent1"/>
          </a:effectRef>
          <a:fontRef idx="minor">
            <a:schemeClr val="tx1"/>
          </a:fontRef>
        </p:style>
      </p:cxnSp>
      <p:cxnSp>
        <p:nvCxnSpPr>
          <p:cNvPr id="198" name="Straight Arrow Connector 197">
            <a:extLst>
              <a:ext uri="{FF2B5EF4-FFF2-40B4-BE49-F238E27FC236}">
                <a16:creationId xmlns:a16="http://schemas.microsoft.com/office/drawing/2014/main" id="{AEE7BF1D-6D13-4363-957B-C498AB8A65FF}"/>
              </a:ext>
            </a:extLst>
          </p:cNvPr>
          <p:cNvCxnSpPr>
            <a:cxnSpLocks/>
          </p:cNvCxnSpPr>
          <p:nvPr/>
        </p:nvCxnSpPr>
        <p:spPr>
          <a:xfrm flipV="1">
            <a:off x="2797499" y="1364270"/>
            <a:ext cx="1065580" cy="0"/>
          </a:xfrm>
          <a:prstGeom prst="straightConnector1">
            <a:avLst/>
          </a:prstGeom>
          <a:ln>
            <a:solidFill>
              <a:schemeClr val="tx1"/>
            </a:solidFill>
            <a:prstDash val="lgDashDotDot"/>
            <a:tailEnd type="none"/>
          </a:ln>
        </p:spPr>
        <p:style>
          <a:lnRef idx="1">
            <a:schemeClr val="accent1"/>
          </a:lnRef>
          <a:fillRef idx="0">
            <a:schemeClr val="accent1"/>
          </a:fillRef>
          <a:effectRef idx="0">
            <a:schemeClr val="accent1"/>
          </a:effectRef>
          <a:fontRef idx="minor">
            <a:schemeClr val="tx1"/>
          </a:fontRef>
        </p:style>
      </p:cxnSp>
      <p:cxnSp>
        <p:nvCxnSpPr>
          <p:cNvPr id="200" name="Straight Arrow Connector 199">
            <a:extLst>
              <a:ext uri="{FF2B5EF4-FFF2-40B4-BE49-F238E27FC236}">
                <a16:creationId xmlns:a16="http://schemas.microsoft.com/office/drawing/2014/main" id="{37DA8927-88F8-4410-95F7-3EA77019B66B}"/>
              </a:ext>
            </a:extLst>
          </p:cNvPr>
          <p:cNvCxnSpPr>
            <a:cxnSpLocks/>
          </p:cNvCxnSpPr>
          <p:nvPr/>
        </p:nvCxnSpPr>
        <p:spPr>
          <a:xfrm>
            <a:off x="3863079" y="1386762"/>
            <a:ext cx="0" cy="3678058"/>
          </a:xfrm>
          <a:prstGeom prst="straightConnector1">
            <a:avLst/>
          </a:prstGeom>
          <a:ln>
            <a:solidFill>
              <a:schemeClr val="tx1"/>
            </a:solidFill>
            <a:prstDash val="lgDashDotDot"/>
            <a:tailEnd type="none"/>
          </a:ln>
        </p:spPr>
        <p:style>
          <a:lnRef idx="1">
            <a:schemeClr val="accent1"/>
          </a:lnRef>
          <a:fillRef idx="0">
            <a:schemeClr val="accent1"/>
          </a:fillRef>
          <a:effectRef idx="0">
            <a:schemeClr val="accent1"/>
          </a:effectRef>
          <a:fontRef idx="minor">
            <a:schemeClr val="tx1"/>
          </a:fontRef>
        </p:style>
      </p:cxnSp>
      <p:cxnSp>
        <p:nvCxnSpPr>
          <p:cNvPr id="204" name="Straight Arrow Connector 203">
            <a:extLst>
              <a:ext uri="{FF2B5EF4-FFF2-40B4-BE49-F238E27FC236}">
                <a16:creationId xmlns:a16="http://schemas.microsoft.com/office/drawing/2014/main" id="{D1AF1EFE-C105-4848-B7F8-C0EB887589D6}"/>
              </a:ext>
            </a:extLst>
          </p:cNvPr>
          <p:cNvCxnSpPr>
            <a:cxnSpLocks/>
          </p:cNvCxnSpPr>
          <p:nvPr/>
        </p:nvCxnSpPr>
        <p:spPr>
          <a:xfrm>
            <a:off x="3855225" y="5072988"/>
            <a:ext cx="4255788" cy="0"/>
          </a:xfrm>
          <a:prstGeom prst="straightConnector1">
            <a:avLst/>
          </a:prstGeom>
          <a:ln>
            <a:solidFill>
              <a:schemeClr val="tx1"/>
            </a:solidFill>
            <a:prstDash val="lgDashDotDot"/>
            <a:tailEnd type="triangle" w="lg" len="lg"/>
          </a:ln>
        </p:spPr>
        <p:style>
          <a:lnRef idx="1">
            <a:schemeClr val="accent1"/>
          </a:lnRef>
          <a:fillRef idx="0">
            <a:schemeClr val="accent1"/>
          </a:fillRef>
          <a:effectRef idx="0">
            <a:schemeClr val="accent1"/>
          </a:effectRef>
          <a:fontRef idx="minor">
            <a:schemeClr val="tx1"/>
          </a:fontRef>
        </p:style>
      </p:cxnSp>
      <p:cxnSp>
        <p:nvCxnSpPr>
          <p:cNvPr id="222" name="Straight Arrow Connector 221">
            <a:extLst>
              <a:ext uri="{FF2B5EF4-FFF2-40B4-BE49-F238E27FC236}">
                <a16:creationId xmlns:a16="http://schemas.microsoft.com/office/drawing/2014/main" id="{3E452D23-ECF6-420A-8483-3910952E98B4}"/>
              </a:ext>
            </a:extLst>
          </p:cNvPr>
          <p:cNvCxnSpPr/>
          <p:nvPr/>
        </p:nvCxnSpPr>
        <p:spPr>
          <a:xfrm flipV="1">
            <a:off x="9067639" y="5562263"/>
            <a:ext cx="0" cy="931184"/>
          </a:xfrm>
          <a:prstGeom prst="straightConnector1">
            <a:avLst/>
          </a:prstGeom>
          <a:ln>
            <a:tailEnd type="triangle" w="lg" len="lg"/>
          </a:ln>
        </p:spPr>
        <p:style>
          <a:lnRef idx="1">
            <a:schemeClr val="dk1"/>
          </a:lnRef>
          <a:fillRef idx="0">
            <a:schemeClr val="dk1"/>
          </a:fillRef>
          <a:effectRef idx="0">
            <a:schemeClr val="dk1"/>
          </a:effectRef>
          <a:fontRef idx="minor">
            <a:schemeClr val="tx1"/>
          </a:fontRef>
        </p:style>
      </p:cxnSp>
      <p:cxnSp>
        <p:nvCxnSpPr>
          <p:cNvPr id="228" name="Straight Connector 227">
            <a:extLst>
              <a:ext uri="{FF2B5EF4-FFF2-40B4-BE49-F238E27FC236}">
                <a16:creationId xmlns:a16="http://schemas.microsoft.com/office/drawing/2014/main" id="{68F52954-7C5E-4B87-BA1C-EB1394246659}"/>
              </a:ext>
            </a:extLst>
          </p:cNvPr>
          <p:cNvCxnSpPr>
            <a:cxnSpLocks/>
          </p:cNvCxnSpPr>
          <p:nvPr/>
        </p:nvCxnSpPr>
        <p:spPr>
          <a:xfrm>
            <a:off x="5353565" y="1299598"/>
            <a:ext cx="0" cy="1980000"/>
          </a:xfrm>
          <a:prstGeom prst="line">
            <a:avLst/>
          </a:prstGeom>
          <a:ln w="28575">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229" name="Straight Arrow Connector 228">
            <a:extLst>
              <a:ext uri="{FF2B5EF4-FFF2-40B4-BE49-F238E27FC236}">
                <a16:creationId xmlns:a16="http://schemas.microsoft.com/office/drawing/2014/main" id="{03B7EA0B-AFF0-4C90-8829-445F91DF7406}"/>
              </a:ext>
            </a:extLst>
          </p:cNvPr>
          <p:cNvCxnSpPr>
            <a:cxnSpLocks/>
          </p:cNvCxnSpPr>
          <p:nvPr/>
        </p:nvCxnSpPr>
        <p:spPr>
          <a:xfrm flipH="1">
            <a:off x="2483220" y="3264164"/>
            <a:ext cx="2877016" cy="0"/>
          </a:xfrm>
          <a:prstGeom prst="straightConnector1">
            <a:avLst/>
          </a:prstGeom>
          <a:ln w="28575">
            <a:solidFill>
              <a:schemeClr val="accent2"/>
            </a:solidFill>
            <a:tailEnd type="triangle" w="lg" len="lg"/>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E494D752-7C9B-4BBC-9751-5F78C2D6CC66}"/>
              </a:ext>
            </a:extLst>
          </p:cNvPr>
          <p:cNvSpPr txBox="1"/>
          <p:nvPr/>
        </p:nvSpPr>
        <p:spPr>
          <a:xfrm>
            <a:off x="380956" y="3417320"/>
            <a:ext cx="1695373" cy="461665"/>
          </a:xfrm>
          <a:prstGeom prst="rect">
            <a:avLst/>
          </a:prstGeom>
          <a:noFill/>
        </p:spPr>
        <p:txBody>
          <a:bodyPr wrap="square" rtlCol="0">
            <a:spAutoFit/>
          </a:bodyPr>
          <a:lstStyle/>
          <a:p>
            <a:r>
              <a:rPr lang="en-GB" sz="1200" dirty="0"/>
              <a:t>Record linkage &amp; pseudonymisation</a:t>
            </a:r>
            <a:endParaRPr lang="en-GB" sz="1200" i="1" dirty="0"/>
          </a:p>
        </p:txBody>
      </p:sp>
      <p:sp>
        <p:nvSpPr>
          <p:cNvPr id="10" name="TextBox 9">
            <a:extLst>
              <a:ext uri="{FF2B5EF4-FFF2-40B4-BE49-F238E27FC236}">
                <a16:creationId xmlns:a16="http://schemas.microsoft.com/office/drawing/2014/main" id="{AE37B05C-93C4-4F53-BDAC-0B3673C8FC97}"/>
              </a:ext>
            </a:extLst>
          </p:cNvPr>
          <p:cNvSpPr txBox="1"/>
          <p:nvPr/>
        </p:nvSpPr>
        <p:spPr>
          <a:xfrm>
            <a:off x="3960708" y="6029877"/>
            <a:ext cx="1475735" cy="461665"/>
          </a:xfrm>
          <a:prstGeom prst="rect">
            <a:avLst/>
          </a:prstGeom>
          <a:noFill/>
        </p:spPr>
        <p:txBody>
          <a:bodyPr wrap="square" rtlCol="0">
            <a:spAutoFit/>
          </a:bodyPr>
          <a:lstStyle/>
          <a:p>
            <a:r>
              <a:rPr lang="en-GB" sz="1200" dirty="0"/>
              <a:t>Audio-transcription + full anonymisation</a:t>
            </a:r>
          </a:p>
        </p:txBody>
      </p:sp>
      <p:sp>
        <p:nvSpPr>
          <p:cNvPr id="50" name="Cylinder 49">
            <a:extLst>
              <a:ext uri="{FF2B5EF4-FFF2-40B4-BE49-F238E27FC236}">
                <a16:creationId xmlns:a16="http://schemas.microsoft.com/office/drawing/2014/main" id="{CE23D92E-3991-4DD1-B1AC-50B4F0A21CCF}"/>
              </a:ext>
            </a:extLst>
          </p:cNvPr>
          <p:cNvSpPr/>
          <p:nvPr/>
        </p:nvSpPr>
        <p:spPr>
          <a:xfrm>
            <a:off x="799567" y="2193319"/>
            <a:ext cx="2255047" cy="519089"/>
          </a:xfrm>
          <a:prstGeom prst="can">
            <a:avLst>
              <a:gd name="adj" fmla="val 10631"/>
            </a:avLst>
          </a:prstGeom>
          <a:solidFill>
            <a:schemeClr val="bg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GB" sz="1400" dirty="0">
                <a:solidFill>
                  <a:schemeClr val="tx1"/>
                </a:solidFill>
              </a:rPr>
              <a:t>Clinical Database </a:t>
            </a:r>
          </a:p>
          <a:p>
            <a:pPr algn="ctr"/>
            <a:r>
              <a:rPr lang="en-GB" sz="1400" dirty="0">
                <a:solidFill>
                  <a:schemeClr val="tx1"/>
                </a:solidFill>
              </a:rPr>
              <a:t>(PCMIS or </a:t>
            </a:r>
            <a:r>
              <a:rPr lang="en-GB" sz="1400" dirty="0" err="1">
                <a:solidFill>
                  <a:schemeClr val="tx1"/>
                </a:solidFill>
              </a:rPr>
              <a:t>iaptus</a:t>
            </a:r>
            <a:r>
              <a:rPr lang="en-GB" sz="1400" dirty="0">
                <a:solidFill>
                  <a:schemeClr val="tx1"/>
                </a:solidFill>
              </a:rPr>
              <a:t>)</a:t>
            </a:r>
          </a:p>
        </p:txBody>
      </p:sp>
    </p:spTree>
    <p:extLst>
      <p:ext uri="{BB962C8B-B14F-4D97-AF65-F5344CB8AC3E}">
        <p14:creationId xmlns:p14="http://schemas.microsoft.com/office/powerpoint/2010/main" val="2918730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415</Words>
  <Application>Microsoft Office PowerPoint</Application>
  <PresentationFormat>Widescreen</PresentationFormat>
  <Paragraphs>94</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Frutiger W01</vt:lpstr>
      <vt:lpstr>Lato</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Polly-Anna Ashford (MED - Staff)</dc:creator>
  <cp:lastModifiedBy>Polly-Anna Ashford (MED - Staff)</cp:lastModifiedBy>
  <cp:revision>80</cp:revision>
  <dcterms:created xsi:type="dcterms:W3CDTF">2021-10-15T08:04:25Z</dcterms:created>
  <dcterms:modified xsi:type="dcterms:W3CDTF">2022-06-29T09:31:38Z</dcterms:modified>
</cp:coreProperties>
</file>